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73" r:id="rId2"/>
    <p:sldId id="278" r:id="rId3"/>
    <p:sldId id="259" r:id="rId4"/>
    <p:sldId id="306" r:id="rId5"/>
    <p:sldId id="318" r:id="rId6"/>
    <p:sldId id="319" r:id="rId7"/>
    <p:sldId id="281" r:id="rId8"/>
    <p:sldId id="321" r:id="rId9"/>
    <p:sldId id="320" r:id="rId10"/>
    <p:sldId id="322" r:id="rId11"/>
    <p:sldId id="282" r:id="rId12"/>
    <p:sldId id="325" r:id="rId13"/>
    <p:sldId id="327" r:id="rId14"/>
    <p:sldId id="283" r:id="rId15"/>
    <p:sldId id="324" r:id="rId16"/>
    <p:sldId id="323" r:id="rId17"/>
    <p:sldId id="284" r:id="rId18"/>
    <p:sldId id="315" r:id="rId19"/>
    <p:sldId id="307" r:id="rId20"/>
    <p:sldId id="285" r:id="rId21"/>
    <p:sldId id="308" r:id="rId22"/>
    <p:sldId id="309" r:id="rId23"/>
    <p:sldId id="286" r:id="rId24"/>
    <p:sldId id="310" r:id="rId25"/>
    <p:sldId id="311" r:id="rId26"/>
    <p:sldId id="287" r:id="rId27"/>
    <p:sldId id="335" r:id="rId28"/>
    <p:sldId id="336" r:id="rId29"/>
    <p:sldId id="338" r:id="rId30"/>
    <p:sldId id="340" r:id="rId31"/>
    <p:sldId id="351" r:id="rId32"/>
    <p:sldId id="350" r:id="rId33"/>
    <p:sldId id="288" r:id="rId34"/>
    <p:sldId id="349" r:id="rId35"/>
    <p:sldId id="339" r:id="rId36"/>
    <p:sldId id="289" r:id="rId37"/>
    <p:sldId id="314" r:id="rId38"/>
    <p:sldId id="334" r:id="rId39"/>
    <p:sldId id="290" r:id="rId40"/>
    <p:sldId id="370" r:id="rId41"/>
    <p:sldId id="369" r:id="rId42"/>
    <p:sldId id="371" r:id="rId43"/>
    <p:sldId id="291" r:id="rId44"/>
    <p:sldId id="352" r:id="rId45"/>
    <p:sldId id="331" r:id="rId46"/>
    <p:sldId id="292" r:id="rId47"/>
    <p:sldId id="330" r:id="rId48"/>
    <p:sldId id="353" r:id="rId49"/>
    <p:sldId id="293" r:id="rId50"/>
    <p:sldId id="355" r:id="rId51"/>
    <p:sldId id="354" r:id="rId52"/>
    <p:sldId id="294" r:id="rId53"/>
    <p:sldId id="328" r:id="rId54"/>
    <p:sldId id="329" r:id="rId55"/>
    <p:sldId id="295" r:id="rId56"/>
    <p:sldId id="342" r:id="rId57"/>
    <p:sldId id="343" r:id="rId58"/>
    <p:sldId id="296" r:id="rId59"/>
    <p:sldId id="332" r:id="rId60"/>
    <p:sldId id="333" r:id="rId61"/>
    <p:sldId id="297" r:id="rId62"/>
    <p:sldId id="361" r:id="rId63"/>
    <p:sldId id="362" r:id="rId64"/>
    <p:sldId id="298" r:id="rId65"/>
    <p:sldId id="360" r:id="rId66"/>
    <p:sldId id="359" r:id="rId67"/>
    <p:sldId id="299" r:id="rId68"/>
    <p:sldId id="363" r:id="rId69"/>
    <p:sldId id="364" r:id="rId70"/>
    <p:sldId id="365" r:id="rId71"/>
    <p:sldId id="300" r:id="rId72"/>
    <p:sldId id="366" r:id="rId73"/>
    <p:sldId id="367" r:id="rId74"/>
    <p:sldId id="368" r:id="rId75"/>
    <p:sldId id="301" r:id="rId76"/>
    <p:sldId id="348" r:id="rId77"/>
    <p:sldId id="357" r:id="rId78"/>
    <p:sldId id="358" r:id="rId79"/>
    <p:sldId id="302" r:id="rId80"/>
    <p:sldId id="347" r:id="rId81"/>
    <p:sldId id="356" r:id="rId82"/>
    <p:sldId id="304" r:id="rId83"/>
    <p:sldId id="341" r:id="rId84"/>
    <p:sldId id="270" r:id="rId8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467A"/>
    <a:srgbClr val="015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83" autoAdjust="0"/>
  </p:normalViewPr>
  <p:slideViewPr>
    <p:cSldViewPr snapToGrid="0" snapToObjects="1">
      <p:cViewPr>
        <p:scale>
          <a:sx n="100" d="100"/>
          <a:sy n="100" d="100"/>
        </p:scale>
        <p:origin x="-516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77C29D-6964-47B2-9CCC-4499F51A9E6B}" type="doc">
      <dgm:prSet loTypeId="urn:microsoft.com/office/officeart/2005/8/layout/process1" loCatId="process" qsTypeId="urn:microsoft.com/office/officeart/2005/8/quickstyle/simple1" qsCatId="simple" csTypeId="urn:microsoft.com/office/officeart/2005/8/colors/accent5_2" csCatId="accent5" phldr="1"/>
      <dgm:spPr/>
    </dgm:pt>
    <dgm:pt modelId="{604D1943-69AC-48AA-9039-ECC5C1705D54}">
      <dgm:prSet phldrT="[Tekst]" custT="1"/>
      <dgm:spPr/>
      <dgm:t>
        <a:bodyPr/>
        <a:lstStyle/>
        <a:p>
          <a:r>
            <a:rPr lang="pl-PL" sz="1800" b="1" dirty="0" smtClean="0">
              <a:solidFill>
                <a:schemeClr val="tx1"/>
              </a:solidFill>
            </a:rPr>
            <a:t>ul. Roździeńskiego</a:t>
          </a:r>
          <a:endParaRPr lang="pl-PL" sz="1800" b="1" dirty="0">
            <a:solidFill>
              <a:schemeClr val="tx1"/>
            </a:solidFill>
          </a:endParaRPr>
        </a:p>
      </dgm:t>
    </dgm:pt>
    <dgm:pt modelId="{3111290C-0993-4ECE-B660-AB2407F8C4D2}" type="parTrans" cxnId="{45C2950A-FEA7-422D-8A7F-539A86B1104C}">
      <dgm:prSet/>
      <dgm:spPr/>
      <dgm:t>
        <a:bodyPr/>
        <a:lstStyle/>
        <a:p>
          <a:endParaRPr lang="pl-PL"/>
        </a:p>
      </dgm:t>
    </dgm:pt>
    <dgm:pt modelId="{F0F2DE20-9D4D-46ED-8B1C-A2CD3C790598}" type="sibTrans" cxnId="{45C2950A-FEA7-422D-8A7F-539A86B1104C}">
      <dgm:prSet/>
      <dgm:spPr/>
      <dgm:t>
        <a:bodyPr/>
        <a:lstStyle/>
        <a:p>
          <a:endParaRPr lang="pl-PL"/>
        </a:p>
      </dgm:t>
    </dgm:pt>
    <dgm:pt modelId="{D664C5DB-9C36-4A86-A7A1-4B566840EFAD}" type="pres">
      <dgm:prSet presAssocID="{B177C29D-6964-47B2-9CCC-4499F51A9E6B}" presName="Name0" presStyleCnt="0">
        <dgm:presLayoutVars>
          <dgm:dir/>
          <dgm:resizeHandles val="exact"/>
        </dgm:presLayoutVars>
      </dgm:prSet>
      <dgm:spPr/>
    </dgm:pt>
    <dgm:pt modelId="{925B30C5-0C0B-4138-96F3-0A176483D1AD}" type="pres">
      <dgm:prSet presAssocID="{604D1943-69AC-48AA-9039-ECC5C1705D54}" presName="node" presStyleLbl="node1" presStyleIdx="0" presStyleCnt="1" custLinFactNeighborX="99705" custLinFactNeighborY="4589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5C2950A-FEA7-422D-8A7F-539A86B1104C}" srcId="{B177C29D-6964-47B2-9CCC-4499F51A9E6B}" destId="{604D1943-69AC-48AA-9039-ECC5C1705D54}" srcOrd="0" destOrd="0" parTransId="{3111290C-0993-4ECE-B660-AB2407F8C4D2}" sibTransId="{F0F2DE20-9D4D-46ED-8B1C-A2CD3C790598}"/>
    <dgm:cxn modelId="{EB53CE06-C9E3-4B4A-8D84-1B1FF733C280}" type="presOf" srcId="{B177C29D-6964-47B2-9CCC-4499F51A9E6B}" destId="{D664C5DB-9C36-4A86-A7A1-4B566840EFAD}" srcOrd="0" destOrd="0" presId="urn:microsoft.com/office/officeart/2005/8/layout/process1"/>
    <dgm:cxn modelId="{97E01579-4447-424C-8DA4-C7AAB5B6DDC7}" type="presOf" srcId="{604D1943-69AC-48AA-9039-ECC5C1705D54}" destId="{925B30C5-0C0B-4138-96F3-0A176483D1AD}" srcOrd="0" destOrd="0" presId="urn:microsoft.com/office/officeart/2005/8/layout/process1"/>
    <dgm:cxn modelId="{E6744433-9E03-4109-8D54-A206922EDA07}" type="presParOf" srcId="{D664C5DB-9C36-4A86-A7A1-4B566840EFAD}" destId="{925B30C5-0C0B-4138-96F3-0A176483D1A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177C29D-6964-47B2-9CCC-4499F51A9E6B}" type="doc">
      <dgm:prSet loTypeId="urn:microsoft.com/office/officeart/2005/8/layout/process1" loCatId="process" qsTypeId="urn:microsoft.com/office/officeart/2005/8/quickstyle/simple1" qsCatId="simple" csTypeId="urn:microsoft.com/office/officeart/2005/8/colors/accent5_4" csCatId="accent5" phldr="1"/>
      <dgm:spPr/>
    </dgm:pt>
    <dgm:pt modelId="{604D1943-69AC-48AA-9039-ECC5C1705D54}">
      <dgm:prSet phldrT="[Tekst]" custT="1"/>
      <dgm:spPr/>
      <dgm:t>
        <a:bodyPr/>
        <a:lstStyle/>
        <a:p>
          <a:r>
            <a:rPr lang="pl-PL" sz="1800" b="1" dirty="0" smtClean="0"/>
            <a:t>Głosowanie w Punkcie Głosowania Internetowego</a:t>
          </a:r>
        </a:p>
        <a:p>
          <a:r>
            <a:rPr lang="pl-PL" sz="1800" b="1" dirty="0" smtClean="0"/>
            <a:t>od 05.06.20 - 19.06.20 r. </a:t>
          </a:r>
          <a:endParaRPr lang="pl-PL" sz="1800" b="1" dirty="0">
            <a:solidFill>
              <a:schemeClr val="tx1"/>
            </a:solidFill>
          </a:endParaRPr>
        </a:p>
      </dgm:t>
    </dgm:pt>
    <dgm:pt modelId="{3111290C-0993-4ECE-B660-AB2407F8C4D2}" type="parTrans" cxnId="{45C2950A-FEA7-422D-8A7F-539A86B1104C}">
      <dgm:prSet/>
      <dgm:spPr/>
      <dgm:t>
        <a:bodyPr/>
        <a:lstStyle/>
        <a:p>
          <a:endParaRPr lang="pl-PL"/>
        </a:p>
      </dgm:t>
    </dgm:pt>
    <dgm:pt modelId="{F0F2DE20-9D4D-46ED-8B1C-A2CD3C790598}" type="sibTrans" cxnId="{45C2950A-FEA7-422D-8A7F-539A86B1104C}">
      <dgm:prSet/>
      <dgm:spPr/>
      <dgm:t>
        <a:bodyPr/>
        <a:lstStyle/>
        <a:p>
          <a:endParaRPr lang="pl-PL"/>
        </a:p>
      </dgm:t>
    </dgm:pt>
    <dgm:pt modelId="{57EB5A2F-3AEF-4D90-923D-E050935C1B65}" type="pres">
      <dgm:prSet presAssocID="{B177C29D-6964-47B2-9CCC-4499F51A9E6B}" presName="Name0" presStyleCnt="0">
        <dgm:presLayoutVars>
          <dgm:dir/>
          <dgm:resizeHandles val="exact"/>
        </dgm:presLayoutVars>
      </dgm:prSet>
      <dgm:spPr/>
    </dgm:pt>
    <dgm:pt modelId="{CCD67F98-A865-4FE5-9430-1B20C07BF50B}" type="pres">
      <dgm:prSet presAssocID="{604D1943-69AC-48AA-9039-ECC5C1705D54}" presName="node" presStyleLbl="node1" presStyleIdx="0" presStyleCnt="1" custLinFactNeighborX="-49" custLinFactNeighborY="-109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FBA09C4-DA7E-4682-B3CB-12B4E2CF49C2}" type="presOf" srcId="{B177C29D-6964-47B2-9CCC-4499F51A9E6B}" destId="{57EB5A2F-3AEF-4D90-923D-E050935C1B65}" srcOrd="0" destOrd="0" presId="urn:microsoft.com/office/officeart/2005/8/layout/process1"/>
    <dgm:cxn modelId="{F01C8813-A8A3-4E88-8354-F38F309E477C}" type="presOf" srcId="{604D1943-69AC-48AA-9039-ECC5C1705D54}" destId="{CCD67F98-A865-4FE5-9430-1B20C07BF50B}" srcOrd="0" destOrd="0" presId="urn:microsoft.com/office/officeart/2005/8/layout/process1"/>
    <dgm:cxn modelId="{45C2950A-FEA7-422D-8A7F-539A86B1104C}" srcId="{B177C29D-6964-47B2-9CCC-4499F51A9E6B}" destId="{604D1943-69AC-48AA-9039-ECC5C1705D54}" srcOrd="0" destOrd="0" parTransId="{3111290C-0993-4ECE-B660-AB2407F8C4D2}" sibTransId="{F0F2DE20-9D4D-46ED-8B1C-A2CD3C790598}"/>
    <dgm:cxn modelId="{799900D6-6F09-4AC5-A4A6-9462347D044F}" type="presParOf" srcId="{57EB5A2F-3AEF-4D90-923D-E050935C1B65}" destId="{CCD67F98-A865-4FE5-9430-1B20C07BF50B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77C29D-6964-47B2-9CCC-4499F51A9E6B}" type="doc">
      <dgm:prSet loTypeId="urn:microsoft.com/office/officeart/2005/8/layout/process1" loCatId="process" qsTypeId="urn:microsoft.com/office/officeart/2005/8/quickstyle/simple1" qsCatId="simple" csTypeId="urn:microsoft.com/office/officeart/2005/8/colors/accent5_3" csCatId="accent5" phldr="1"/>
      <dgm:spPr/>
    </dgm:pt>
    <dgm:pt modelId="{604D1943-69AC-48AA-9039-ECC5C1705D54}">
      <dgm:prSet phldrT="[Tekst]" custT="1"/>
      <dgm:spPr/>
      <dgm:t>
        <a:bodyPr/>
        <a:lstStyle/>
        <a:p>
          <a:r>
            <a:rPr lang="pl-PL" sz="1800" b="1" dirty="0" smtClean="0">
              <a:solidFill>
                <a:schemeClr val="tx1"/>
              </a:solidFill>
            </a:rPr>
            <a:t>ul. Studzienna</a:t>
          </a:r>
          <a:endParaRPr lang="pl-PL" sz="1800" b="1" dirty="0">
            <a:solidFill>
              <a:schemeClr val="tx1"/>
            </a:solidFill>
          </a:endParaRPr>
        </a:p>
      </dgm:t>
    </dgm:pt>
    <dgm:pt modelId="{3111290C-0993-4ECE-B660-AB2407F8C4D2}" type="parTrans" cxnId="{45C2950A-FEA7-422D-8A7F-539A86B1104C}">
      <dgm:prSet/>
      <dgm:spPr/>
      <dgm:t>
        <a:bodyPr/>
        <a:lstStyle/>
        <a:p>
          <a:endParaRPr lang="pl-PL"/>
        </a:p>
      </dgm:t>
    </dgm:pt>
    <dgm:pt modelId="{F0F2DE20-9D4D-46ED-8B1C-A2CD3C790598}" type="sibTrans" cxnId="{45C2950A-FEA7-422D-8A7F-539A86B1104C}">
      <dgm:prSet/>
      <dgm:spPr/>
      <dgm:t>
        <a:bodyPr/>
        <a:lstStyle/>
        <a:p>
          <a:endParaRPr lang="pl-PL"/>
        </a:p>
      </dgm:t>
    </dgm:pt>
    <dgm:pt modelId="{0E8480A4-45A1-46DF-8413-E3ED9ACBA625}" type="pres">
      <dgm:prSet presAssocID="{B177C29D-6964-47B2-9CCC-4499F51A9E6B}" presName="Name0" presStyleCnt="0">
        <dgm:presLayoutVars>
          <dgm:dir/>
          <dgm:resizeHandles val="exact"/>
        </dgm:presLayoutVars>
      </dgm:prSet>
      <dgm:spPr/>
    </dgm:pt>
    <dgm:pt modelId="{526A59B4-914E-476A-9AB0-3655EE8EE96D}" type="pres">
      <dgm:prSet presAssocID="{604D1943-69AC-48AA-9039-ECC5C1705D54}" presName="node" presStyleLbl="node1" presStyleIdx="0" presStyleCnt="1" custScaleX="100196" custLinFactNeighborX="4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A30BC19-FB91-4819-9DC2-5D5F1905D58C}" type="presOf" srcId="{604D1943-69AC-48AA-9039-ECC5C1705D54}" destId="{526A59B4-914E-476A-9AB0-3655EE8EE96D}" srcOrd="0" destOrd="0" presId="urn:microsoft.com/office/officeart/2005/8/layout/process1"/>
    <dgm:cxn modelId="{0790D750-5C7B-405E-A1A3-11B71DEED3C6}" type="presOf" srcId="{B177C29D-6964-47B2-9CCC-4499F51A9E6B}" destId="{0E8480A4-45A1-46DF-8413-E3ED9ACBA625}" srcOrd="0" destOrd="0" presId="urn:microsoft.com/office/officeart/2005/8/layout/process1"/>
    <dgm:cxn modelId="{45C2950A-FEA7-422D-8A7F-539A86B1104C}" srcId="{B177C29D-6964-47B2-9CCC-4499F51A9E6B}" destId="{604D1943-69AC-48AA-9039-ECC5C1705D54}" srcOrd="0" destOrd="0" parTransId="{3111290C-0993-4ECE-B660-AB2407F8C4D2}" sibTransId="{F0F2DE20-9D4D-46ED-8B1C-A2CD3C790598}"/>
    <dgm:cxn modelId="{71371C3A-38C9-4BEA-8B01-D4CFFEE10C99}" type="presParOf" srcId="{0E8480A4-45A1-46DF-8413-E3ED9ACBA625}" destId="{526A59B4-914E-476A-9AB0-3655EE8EE96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77C29D-6964-47B2-9CCC-4499F51A9E6B}" type="doc">
      <dgm:prSet loTypeId="urn:microsoft.com/office/officeart/2005/8/layout/process1" loCatId="process" qsTypeId="urn:microsoft.com/office/officeart/2005/8/quickstyle/simple1" qsCatId="simple" csTypeId="urn:microsoft.com/office/officeart/2005/8/colors/accent5_4" csCatId="accent5" phldr="1"/>
      <dgm:spPr/>
    </dgm:pt>
    <dgm:pt modelId="{604D1943-69AC-48AA-9039-ECC5C1705D54}">
      <dgm:prSet phldrT="[Tekst]" custT="1"/>
      <dgm:spPr/>
      <dgm:t>
        <a:bodyPr/>
        <a:lstStyle/>
        <a:p>
          <a:r>
            <a:rPr lang="pl-PL" sz="1800" b="1" dirty="0" smtClean="0">
              <a:solidFill>
                <a:schemeClr val="tx1"/>
              </a:solidFill>
            </a:rPr>
            <a:t>ul. </a:t>
          </a:r>
          <a:r>
            <a:rPr lang="pl-PL" sz="1800" b="1" dirty="0" err="1" smtClean="0">
              <a:solidFill>
                <a:schemeClr val="tx1"/>
              </a:solidFill>
            </a:rPr>
            <a:t>Nankera</a:t>
          </a:r>
          <a:endParaRPr lang="pl-PL" sz="1800" b="1" dirty="0">
            <a:solidFill>
              <a:schemeClr val="tx1"/>
            </a:solidFill>
          </a:endParaRPr>
        </a:p>
      </dgm:t>
    </dgm:pt>
    <dgm:pt modelId="{3111290C-0993-4ECE-B660-AB2407F8C4D2}" type="parTrans" cxnId="{45C2950A-FEA7-422D-8A7F-539A86B1104C}">
      <dgm:prSet/>
      <dgm:spPr/>
      <dgm:t>
        <a:bodyPr/>
        <a:lstStyle/>
        <a:p>
          <a:endParaRPr lang="pl-PL"/>
        </a:p>
      </dgm:t>
    </dgm:pt>
    <dgm:pt modelId="{F0F2DE20-9D4D-46ED-8B1C-A2CD3C790598}" type="sibTrans" cxnId="{45C2950A-FEA7-422D-8A7F-539A86B1104C}">
      <dgm:prSet/>
      <dgm:spPr/>
      <dgm:t>
        <a:bodyPr/>
        <a:lstStyle/>
        <a:p>
          <a:endParaRPr lang="pl-PL"/>
        </a:p>
      </dgm:t>
    </dgm:pt>
    <dgm:pt modelId="{57EB5A2F-3AEF-4D90-923D-E050935C1B65}" type="pres">
      <dgm:prSet presAssocID="{B177C29D-6964-47B2-9CCC-4499F51A9E6B}" presName="Name0" presStyleCnt="0">
        <dgm:presLayoutVars>
          <dgm:dir/>
          <dgm:resizeHandles val="exact"/>
        </dgm:presLayoutVars>
      </dgm:prSet>
      <dgm:spPr/>
    </dgm:pt>
    <dgm:pt modelId="{CCD67F98-A865-4FE5-9430-1B20C07BF50B}" type="pres">
      <dgm:prSet presAssocID="{604D1943-69AC-48AA-9039-ECC5C1705D54}" presName="node" presStyleLbl="node1" presStyleIdx="0" presStyleCnt="1" custLinFactNeighborX="-49" custLinFactNeighborY="-109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C37688D-524C-4EF2-AEA2-983F13C650C2}" type="presOf" srcId="{B177C29D-6964-47B2-9CCC-4499F51A9E6B}" destId="{57EB5A2F-3AEF-4D90-923D-E050935C1B65}" srcOrd="0" destOrd="0" presId="urn:microsoft.com/office/officeart/2005/8/layout/process1"/>
    <dgm:cxn modelId="{1E89616B-A6B6-4CF8-8939-395868A5C9EB}" type="presOf" srcId="{604D1943-69AC-48AA-9039-ECC5C1705D54}" destId="{CCD67F98-A865-4FE5-9430-1B20C07BF50B}" srcOrd="0" destOrd="0" presId="urn:microsoft.com/office/officeart/2005/8/layout/process1"/>
    <dgm:cxn modelId="{45C2950A-FEA7-422D-8A7F-539A86B1104C}" srcId="{B177C29D-6964-47B2-9CCC-4499F51A9E6B}" destId="{604D1943-69AC-48AA-9039-ECC5C1705D54}" srcOrd="0" destOrd="0" parTransId="{3111290C-0993-4ECE-B660-AB2407F8C4D2}" sibTransId="{F0F2DE20-9D4D-46ED-8B1C-A2CD3C790598}"/>
    <dgm:cxn modelId="{8E5574BA-9508-4E30-907D-148C8B700AB7}" type="presParOf" srcId="{57EB5A2F-3AEF-4D90-923D-E050935C1B65}" destId="{CCD67F98-A865-4FE5-9430-1B20C07BF50B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77C29D-6964-47B2-9CCC-4499F51A9E6B}" type="doc">
      <dgm:prSet loTypeId="urn:microsoft.com/office/officeart/2005/8/layout/process1" loCatId="process" qsTypeId="urn:microsoft.com/office/officeart/2005/8/quickstyle/simple1" qsCatId="simple" csTypeId="urn:microsoft.com/office/officeart/2005/8/colors/accent5_2" csCatId="accent5" phldr="1"/>
      <dgm:spPr/>
    </dgm:pt>
    <dgm:pt modelId="{604D1943-69AC-48AA-9039-ECC5C1705D54}">
      <dgm:prSet phldrT="[Tekst]" custT="1"/>
      <dgm:spPr/>
      <dgm:t>
        <a:bodyPr/>
        <a:lstStyle/>
        <a:p>
          <a:r>
            <a:rPr lang="pl-PL" sz="1800" b="1" dirty="0" smtClean="0">
              <a:solidFill>
                <a:schemeClr val="tx1"/>
              </a:solidFill>
            </a:rPr>
            <a:t>Park przy ul. Ziętka</a:t>
          </a:r>
          <a:endParaRPr lang="pl-PL" sz="1800" b="1" dirty="0">
            <a:solidFill>
              <a:schemeClr val="tx1"/>
            </a:solidFill>
          </a:endParaRPr>
        </a:p>
      </dgm:t>
    </dgm:pt>
    <dgm:pt modelId="{3111290C-0993-4ECE-B660-AB2407F8C4D2}" type="parTrans" cxnId="{45C2950A-FEA7-422D-8A7F-539A86B1104C}">
      <dgm:prSet/>
      <dgm:spPr/>
      <dgm:t>
        <a:bodyPr/>
        <a:lstStyle/>
        <a:p>
          <a:endParaRPr lang="pl-PL"/>
        </a:p>
      </dgm:t>
    </dgm:pt>
    <dgm:pt modelId="{F0F2DE20-9D4D-46ED-8B1C-A2CD3C790598}" type="sibTrans" cxnId="{45C2950A-FEA7-422D-8A7F-539A86B1104C}">
      <dgm:prSet/>
      <dgm:spPr/>
      <dgm:t>
        <a:bodyPr/>
        <a:lstStyle/>
        <a:p>
          <a:endParaRPr lang="pl-PL"/>
        </a:p>
      </dgm:t>
    </dgm:pt>
    <dgm:pt modelId="{D664C5DB-9C36-4A86-A7A1-4B566840EFAD}" type="pres">
      <dgm:prSet presAssocID="{B177C29D-6964-47B2-9CCC-4499F51A9E6B}" presName="Name0" presStyleCnt="0">
        <dgm:presLayoutVars>
          <dgm:dir/>
          <dgm:resizeHandles val="exact"/>
        </dgm:presLayoutVars>
      </dgm:prSet>
      <dgm:spPr/>
    </dgm:pt>
    <dgm:pt modelId="{925B30C5-0C0B-4138-96F3-0A176483D1AD}" type="pres">
      <dgm:prSet presAssocID="{604D1943-69AC-48AA-9039-ECC5C1705D54}" presName="node" presStyleLbl="node1" presStyleIdx="0" presStyleCnt="1" custLinFactNeighborX="99705" custLinFactNeighborY="4589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AD656E2-4F3C-4B4E-95FB-B2DCEA6F902D}" type="presOf" srcId="{604D1943-69AC-48AA-9039-ECC5C1705D54}" destId="{925B30C5-0C0B-4138-96F3-0A176483D1AD}" srcOrd="0" destOrd="0" presId="urn:microsoft.com/office/officeart/2005/8/layout/process1"/>
    <dgm:cxn modelId="{0A6B361A-8875-4BF9-8CD4-9CAA0ADC93CD}" type="presOf" srcId="{B177C29D-6964-47B2-9CCC-4499F51A9E6B}" destId="{D664C5DB-9C36-4A86-A7A1-4B566840EFAD}" srcOrd="0" destOrd="0" presId="urn:microsoft.com/office/officeart/2005/8/layout/process1"/>
    <dgm:cxn modelId="{45C2950A-FEA7-422D-8A7F-539A86B1104C}" srcId="{B177C29D-6964-47B2-9CCC-4499F51A9E6B}" destId="{604D1943-69AC-48AA-9039-ECC5C1705D54}" srcOrd="0" destOrd="0" parTransId="{3111290C-0993-4ECE-B660-AB2407F8C4D2}" sibTransId="{F0F2DE20-9D4D-46ED-8B1C-A2CD3C790598}"/>
    <dgm:cxn modelId="{0AFB54B8-9D8F-4822-822D-9377B2270DC8}" type="presParOf" srcId="{D664C5DB-9C36-4A86-A7A1-4B566840EFAD}" destId="{925B30C5-0C0B-4138-96F3-0A176483D1A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77C29D-6964-47B2-9CCC-4499F51A9E6B}" type="doc">
      <dgm:prSet loTypeId="urn:microsoft.com/office/officeart/2005/8/layout/process1" loCatId="process" qsTypeId="urn:microsoft.com/office/officeart/2005/8/quickstyle/simple1" qsCatId="simple" csTypeId="urn:microsoft.com/office/officeart/2005/8/colors/accent5_3" csCatId="accent5" phldr="1"/>
      <dgm:spPr/>
    </dgm:pt>
    <dgm:pt modelId="{604D1943-69AC-48AA-9039-ECC5C1705D54}">
      <dgm:prSet phldrT="[Tekst]" custT="1"/>
      <dgm:spPr/>
      <dgm:t>
        <a:bodyPr/>
        <a:lstStyle/>
        <a:p>
          <a:r>
            <a:rPr lang="pl-PL" sz="1800" b="1" dirty="0" smtClean="0">
              <a:solidFill>
                <a:schemeClr val="tx1"/>
              </a:solidFill>
            </a:rPr>
            <a:t>ul. Papieża Jana Pawła II</a:t>
          </a:r>
          <a:endParaRPr lang="pl-PL" sz="1800" b="1" dirty="0">
            <a:solidFill>
              <a:schemeClr val="tx1"/>
            </a:solidFill>
          </a:endParaRPr>
        </a:p>
      </dgm:t>
    </dgm:pt>
    <dgm:pt modelId="{3111290C-0993-4ECE-B660-AB2407F8C4D2}" type="parTrans" cxnId="{45C2950A-FEA7-422D-8A7F-539A86B1104C}">
      <dgm:prSet/>
      <dgm:spPr/>
      <dgm:t>
        <a:bodyPr/>
        <a:lstStyle/>
        <a:p>
          <a:endParaRPr lang="pl-PL"/>
        </a:p>
      </dgm:t>
    </dgm:pt>
    <dgm:pt modelId="{F0F2DE20-9D4D-46ED-8B1C-A2CD3C790598}" type="sibTrans" cxnId="{45C2950A-FEA7-422D-8A7F-539A86B1104C}">
      <dgm:prSet/>
      <dgm:spPr/>
      <dgm:t>
        <a:bodyPr/>
        <a:lstStyle/>
        <a:p>
          <a:endParaRPr lang="pl-PL"/>
        </a:p>
      </dgm:t>
    </dgm:pt>
    <dgm:pt modelId="{0E8480A4-45A1-46DF-8413-E3ED9ACBA625}" type="pres">
      <dgm:prSet presAssocID="{B177C29D-6964-47B2-9CCC-4499F51A9E6B}" presName="Name0" presStyleCnt="0">
        <dgm:presLayoutVars>
          <dgm:dir/>
          <dgm:resizeHandles val="exact"/>
        </dgm:presLayoutVars>
      </dgm:prSet>
      <dgm:spPr/>
    </dgm:pt>
    <dgm:pt modelId="{526A59B4-914E-476A-9AB0-3655EE8EE96D}" type="pres">
      <dgm:prSet presAssocID="{604D1943-69AC-48AA-9039-ECC5C1705D54}" presName="node" presStyleLbl="node1" presStyleIdx="0" presStyleCnt="1" custScaleX="100196" custLinFactNeighborY="-88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812ECAB-1E04-472E-86C3-9D87EA017D13}" type="presOf" srcId="{604D1943-69AC-48AA-9039-ECC5C1705D54}" destId="{526A59B4-914E-476A-9AB0-3655EE8EE96D}" srcOrd="0" destOrd="0" presId="urn:microsoft.com/office/officeart/2005/8/layout/process1"/>
    <dgm:cxn modelId="{0AACF348-FC7C-4636-85AB-0D5F3A0BF5BE}" type="presOf" srcId="{B177C29D-6964-47B2-9CCC-4499F51A9E6B}" destId="{0E8480A4-45A1-46DF-8413-E3ED9ACBA625}" srcOrd="0" destOrd="0" presId="urn:microsoft.com/office/officeart/2005/8/layout/process1"/>
    <dgm:cxn modelId="{45C2950A-FEA7-422D-8A7F-539A86B1104C}" srcId="{B177C29D-6964-47B2-9CCC-4499F51A9E6B}" destId="{604D1943-69AC-48AA-9039-ECC5C1705D54}" srcOrd="0" destOrd="0" parTransId="{3111290C-0993-4ECE-B660-AB2407F8C4D2}" sibTransId="{F0F2DE20-9D4D-46ED-8B1C-A2CD3C790598}"/>
    <dgm:cxn modelId="{352E5AA1-EE21-4140-A71E-DE1B3E29106D}" type="presParOf" srcId="{0E8480A4-45A1-46DF-8413-E3ED9ACBA625}" destId="{526A59B4-914E-476A-9AB0-3655EE8EE96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77C29D-6964-47B2-9CCC-4499F51A9E6B}" type="doc">
      <dgm:prSet loTypeId="urn:microsoft.com/office/officeart/2005/8/layout/process1" loCatId="process" qsTypeId="urn:microsoft.com/office/officeart/2005/8/quickstyle/simple1" qsCatId="simple" csTypeId="urn:microsoft.com/office/officeart/2005/8/colors/accent5_4" csCatId="accent5" phldr="1"/>
      <dgm:spPr/>
    </dgm:pt>
    <dgm:pt modelId="{604D1943-69AC-48AA-9039-ECC5C1705D54}">
      <dgm:prSet phldrT="[Tekst]" custT="1"/>
      <dgm:spPr/>
      <dgm:t>
        <a:bodyPr/>
        <a:lstStyle/>
        <a:p>
          <a:r>
            <a:rPr lang="pl-PL" sz="1800" b="1" dirty="0" smtClean="0">
              <a:solidFill>
                <a:schemeClr val="tx1"/>
              </a:solidFill>
            </a:rPr>
            <a:t>ul. Przyjaźni</a:t>
          </a:r>
          <a:endParaRPr lang="pl-PL" sz="1800" b="1" dirty="0">
            <a:solidFill>
              <a:schemeClr val="tx1"/>
            </a:solidFill>
          </a:endParaRPr>
        </a:p>
      </dgm:t>
    </dgm:pt>
    <dgm:pt modelId="{3111290C-0993-4ECE-B660-AB2407F8C4D2}" type="parTrans" cxnId="{45C2950A-FEA7-422D-8A7F-539A86B1104C}">
      <dgm:prSet/>
      <dgm:spPr/>
      <dgm:t>
        <a:bodyPr/>
        <a:lstStyle/>
        <a:p>
          <a:endParaRPr lang="pl-PL"/>
        </a:p>
      </dgm:t>
    </dgm:pt>
    <dgm:pt modelId="{F0F2DE20-9D4D-46ED-8B1C-A2CD3C790598}" type="sibTrans" cxnId="{45C2950A-FEA7-422D-8A7F-539A86B1104C}">
      <dgm:prSet/>
      <dgm:spPr/>
      <dgm:t>
        <a:bodyPr/>
        <a:lstStyle/>
        <a:p>
          <a:endParaRPr lang="pl-PL"/>
        </a:p>
      </dgm:t>
    </dgm:pt>
    <dgm:pt modelId="{57EB5A2F-3AEF-4D90-923D-E050935C1B65}" type="pres">
      <dgm:prSet presAssocID="{B177C29D-6964-47B2-9CCC-4499F51A9E6B}" presName="Name0" presStyleCnt="0">
        <dgm:presLayoutVars>
          <dgm:dir/>
          <dgm:resizeHandles val="exact"/>
        </dgm:presLayoutVars>
      </dgm:prSet>
      <dgm:spPr/>
    </dgm:pt>
    <dgm:pt modelId="{CCD67F98-A865-4FE5-9430-1B20C07BF50B}" type="pres">
      <dgm:prSet presAssocID="{604D1943-69AC-48AA-9039-ECC5C1705D54}" presName="node" presStyleLbl="node1" presStyleIdx="0" presStyleCnt="1" custLinFactNeighborX="-49" custLinFactNeighborY="-109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C08D0D8-B149-46D0-9AFB-E542F9E9B892}" type="presOf" srcId="{B177C29D-6964-47B2-9CCC-4499F51A9E6B}" destId="{57EB5A2F-3AEF-4D90-923D-E050935C1B65}" srcOrd="0" destOrd="0" presId="urn:microsoft.com/office/officeart/2005/8/layout/process1"/>
    <dgm:cxn modelId="{45C2950A-FEA7-422D-8A7F-539A86B1104C}" srcId="{B177C29D-6964-47B2-9CCC-4499F51A9E6B}" destId="{604D1943-69AC-48AA-9039-ECC5C1705D54}" srcOrd="0" destOrd="0" parTransId="{3111290C-0993-4ECE-B660-AB2407F8C4D2}" sibTransId="{F0F2DE20-9D4D-46ED-8B1C-A2CD3C790598}"/>
    <dgm:cxn modelId="{8603796E-1DD5-4362-BAC0-520E28A7A406}" type="presOf" srcId="{604D1943-69AC-48AA-9039-ECC5C1705D54}" destId="{CCD67F98-A865-4FE5-9430-1B20C07BF50B}" srcOrd="0" destOrd="0" presId="urn:microsoft.com/office/officeart/2005/8/layout/process1"/>
    <dgm:cxn modelId="{4895F19E-BD87-496E-A2B5-45B3E0E70F49}" type="presParOf" srcId="{57EB5A2F-3AEF-4D90-923D-E050935C1B65}" destId="{CCD67F98-A865-4FE5-9430-1B20C07BF50B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AFBDA5-2AC6-481F-829B-398319113C0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9C4D0FC-43A3-4039-9558-E0D7320B8309}">
      <dgm:prSet phldrT="[Tekst]" custT="1"/>
      <dgm:spPr/>
      <dgm:t>
        <a:bodyPr/>
        <a:lstStyle/>
        <a:p>
          <a:r>
            <a:rPr lang="pl-PL" sz="2800" b="1" dirty="0" smtClean="0"/>
            <a:t>Do 25 maja</a:t>
          </a:r>
          <a:endParaRPr lang="pl-PL" sz="2800" b="1" dirty="0"/>
        </a:p>
      </dgm:t>
    </dgm:pt>
    <dgm:pt modelId="{70ADD66C-7519-4F80-B9BF-75D7EF9F3E94}" type="parTrans" cxnId="{3A0D02F0-09B4-4997-AF96-888BFD53D328}">
      <dgm:prSet/>
      <dgm:spPr/>
      <dgm:t>
        <a:bodyPr/>
        <a:lstStyle/>
        <a:p>
          <a:endParaRPr lang="pl-PL"/>
        </a:p>
      </dgm:t>
    </dgm:pt>
    <dgm:pt modelId="{6201539F-AB42-4A89-9C7F-D44D1AE9BFFC}" type="sibTrans" cxnId="{3A0D02F0-09B4-4997-AF96-888BFD53D328}">
      <dgm:prSet/>
      <dgm:spPr/>
      <dgm:t>
        <a:bodyPr/>
        <a:lstStyle/>
        <a:p>
          <a:endParaRPr lang="pl-PL"/>
        </a:p>
      </dgm:t>
    </dgm:pt>
    <dgm:pt modelId="{E34F1735-AFA2-416F-9A5A-E7E205AF22B7}">
      <dgm:prSet phldrT="[Tekst]"/>
      <dgm:spPr/>
      <dgm:t>
        <a:bodyPr/>
        <a:lstStyle/>
        <a:p>
          <a:r>
            <a:rPr lang="pl-PL" dirty="0" smtClean="0"/>
            <a:t>Możliwość wycofania projektu</a:t>
          </a:r>
          <a:endParaRPr lang="pl-PL" dirty="0"/>
        </a:p>
      </dgm:t>
    </dgm:pt>
    <dgm:pt modelId="{36524187-8FC8-4138-9AF3-0F219C86CBCF}" type="parTrans" cxnId="{C1113B64-A3D8-448B-881F-EFFF5B5E5756}">
      <dgm:prSet/>
      <dgm:spPr/>
      <dgm:t>
        <a:bodyPr/>
        <a:lstStyle/>
        <a:p>
          <a:endParaRPr lang="pl-PL"/>
        </a:p>
      </dgm:t>
    </dgm:pt>
    <dgm:pt modelId="{20A4D6BF-9AD2-4094-8D01-5E03F6ACAA03}" type="sibTrans" cxnId="{C1113B64-A3D8-448B-881F-EFFF5B5E5756}">
      <dgm:prSet/>
      <dgm:spPr/>
      <dgm:t>
        <a:bodyPr/>
        <a:lstStyle/>
        <a:p>
          <a:endParaRPr lang="pl-PL"/>
        </a:p>
      </dgm:t>
    </dgm:pt>
    <dgm:pt modelId="{E968F9AD-6963-4F5B-8933-9944992C661D}" type="pres">
      <dgm:prSet presAssocID="{32AFBDA5-2AC6-481F-829B-398319113C0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C54E341-6AC1-4F46-9825-9B722E8916CC}" type="pres">
      <dgm:prSet presAssocID="{99C4D0FC-43A3-4039-9558-E0D7320B8309}" presName="composite" presStyleCnt="0"/>
      <dgm:spPr/>
    </dgm:pt>
    <dgm:pt modelId="{B3C1E7F1-CDA7-4B99-BD01-5C7A5D30C41F}" type="pres">
      <dgm:prSet presAssocID="{99C4D0FC-43A3-4039-9558-E0D7320B8309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EDBF492-ED62-45FF-BAA5-1A7BCA529BB5}" type="pres">
      <dgm:prSet presAssocID="{99C4D0FC-43A3-4039-9558-E0D7320B8309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729DCD2-4420-4841-9297-355837EB89F1}" type="presOf" srcId="{99C4D0FC-43A3-4039-9558-E0D7320B8309}" destId="{B3C1E7F1-CDA7-4B99-BD01-5C7A5D30C41F}" srcOrd="0" destOrd="0" presId="urn:microsoft.com/office/officeart/2005/8/layout/chevron2"/>
    <dgm:cxn modelId="{C1113B64-A3D8-448B-881F-EFFF5B5E5756}" srcId="{99C4D0FC-43A3-4039-9558-E0D7320B8309}" destId="{E34F1735-AFA2-416F-9A5A-E7E205AF22B7}" srcOrd="0" destOrd="0" parTransId="{36524187-8FC8-4138-9AF3-0F219C86CBCF}" sibTransId="{20A4D6BF-9AD2-4094-8D01-5E03F6ACAA03}"/>
    <dgm:cxn modelId="{3A0D02F0-09B4-4997-AF96-888BFD53D328}" srcId="{32AFBDA5-2AC6-481F-829B-398319113C05}" destId="{99C4D0FC-43A3-4039-9558-E0D7320B8309}" srcOrd="0" destOrd="0" parTransId="{70ADD66C-7519-4F80-B9BF-75D7EF9F3E94}" sibTransId="{6201539F-AB42-4A89-9C7F-D44D1AE9BFFC}"/>
    <dgm:cxn modelId="{70AA50A2-A839-47A8-8A6D-DCF95083FC9C}" type="presOf" srcId="{E34F1735-AFA2-416F-9A5A-E7E205AF22B7}" destId="{6EDBF492-ED62-45FF-BAA5-1A7BCA529BB5}" srcOrd="0" destOrd="0" presId="urn:microsoft.com/office/officeart/2005/8/layout/chevron2"/>
    <dgm:cxn modelId="{A57396D5-9F86-46E6-8EFC-11E6AAEA1429}" type="presOf" srcId="{32AFBDA5-2AC6-481F-829B-398319113C05}" destId="{E968F9AD-6963-4F5B-8933-9944992C661D}" srcOrd="0" destOrd="0" presId="urn:microsoft.com/office/officeart/2005/8/layout/chevron2"/>
    <dgm:cxn modelId="{C39E16EB-AC61-49D3-B09B-2F0580B72302}" type="presParOf" srcId="{E968F9AD-6963-4F5B-8933-9944992C661D}" destId="{CC54E341-6AC1-4F46-9825-9B722E8916CC}" srcOrd="0" destOrd="0" presId="urn:microsoft.com/office/officeart/2005/8/layout/chevron2"/>
    <dgm:cxn modelId="{78C3CF7D-B837-4704-8EE9-02B222DE7FD7}" type="presParOf" srcId="{CC54E341-6AC1-4F46-9825-9B722E8916CC}" destId="{B3C1E7F1-CDA7-4B99-BD01-5C7A5D30C41F}" srcOrd="0" destOrd="0" presId="urn:microsoft.com/office/officeart/2005/8/layout/chevron2"/>
    <dgm:cxn modelId="{B445C9C4-8D92-462B-875D-866C0D6C65F2}" type="presParOf" srcId="{CC54E341-6AC1-4F46-9825-9B722E8916CC}" destId="{6EDBF492-ED62-45FF-BAA5-1A7BCA529BB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177C29D-6964-47B2-9CCC-4499F51A9E6B}" type="doc">
      <dgm:prSet loTypeId="urn:microsoft.com/office/officeart/2005/8/layout/process1" loCatId="process" qsTypeId="urn:microsoft.com/office/officeart/2005/8/quickstyle/simple1" qsCatId="simple" csTypeId="urn:microsoft.com/office/officeart/2005/8/colors/accent5_2" csCatId="accent5" phldr="1"/>
      <dgm:spPr/>
    </dgm:pt>
    <dgm:pt modelId="{604D1943-69AC-48AA-9039-ECC5C1705D54}">
      <dgm:prSet phldrT="[Tekst]" custT="1"/>
      <dgm:spPr/>
      <dgm:t>
        <a:bodyPr/>
        <a:lstStyle/>
        <a:p>
          <a:r>
            <a:rPr lang="pl-PL" sz="1800" b="1" dirty="0" smtClean="0"/>
            <a:t>Głosowanie papierowe </a:t>
          </a:r>
          <a:br>
            <a:rPr lang="pl-PL" sz="1800" b="1" dirty="0" smtClean="0"/>
          </a:br>
          <a:r>
            <a:rPr lang="pl-PL" sz="1800" b="1" dirty="0" smtClean="0"/>
            <a:t>w wyznaczonych punktach</a:t>
          </a:r>
        </a:p>
        <a:p>
          <a:r>
            <a:rPr lang="pl-PL" sz="1800" b="1" dirty="0" smtClean="0"/>
            <a:t>od 05.06.20 - 15.06.20 r.</a:t>
          </a:r>
          <a:endParaRPr lang="pl-PL" sz="1800" b="1" dirty="0">
            <a:solidFill>
              <a:schemeClr val="tx1"/>
            </a:solidFill>
          </a:endParaRPr>
        </a:p>
      </dgm:t>
    </dgm:pt>
    <dgm:pt modelId="{3111290C-0993-4ECE-B660-AB2407F8C4D2}" type="parTrans" cxnId="{45C2950A-FEA7-422D-8A7F-539A86B1104C}">
      <dgm:prSet/>
      <dgm:spPr/>
      <dgm:t>
        <a:bodyPr/>
        <a:lstStyle/>
        <a:p>
          <a:endParaRPr lang="pl-PL"/>
        </a:p>
      </dgm:t>
    </dgm:pt>
    <dgm:pt modelId="{F0F2DE20-9D4D-46ED-8B1C-A2CD3C790598}" type="sibTrans" cxnId="{45C2950A-FEA7-422D-8A7F-539A86B1104C}">
      <dgm:prSet/>
      <dgm:spPr/>
      <dgm:t>
        <a:bodyPr/>
        <a:lstStyle/>
        <a:p>
          <a:endParaRPr lang="pl-PL"/>
        </a:p>
      </dgm:t>
    </dgm:pt>
    <dgm:pt modelId="{D664C5DB-9C36-4A86-A7A1-4B566840EFAD}" type="pres">
      <dgm:prSet presAssocID="{B177C29D-6964-47B2-9CCC-4499F51A9E6B}" presName="Name0" presStyleCnt="0">
        <dgm:presLayoutVars>
          <dgm:dir/>
          <dgm:resizeHandles val="exact"/>
        </dgm:presLayoutVars>
      </dgm:prSet>
      <dgm:spPr/>
    </dgm:pt>
    <dgm:pt modelId="{925B30C5-0C0B-4138-96F3-0A176483D1AD}" type="pres">
      <dgm:prSet presAssocID="{604D1943-69AC-48AA-9039-ECC5C1705D54}" presName="node" presStyleLbl="node1" presStyleIdx="0" presStyleCnt="1" custLinFactNeighborX="99705" custLinFactNeighborY="4589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6E1250B-F2A1-4636-8DFC-5334B3FCC758}" type="presOf" srcId="{604D1943-69AC-48AA-9039-ECC5C1705D54}" destId="{925B30C5-0C0B-4138-96F3-0A176483D1AD}" srcOrd="0" destOrd="0" presId="urn:microsoft.com/office/officeart/2005/8/layout/process1"/>
    <dgm:cxn modelId="{5B2347A1-4463-4A53-AAB0-E1376B86EA19}" type="presOf" srcId="{B177C29D-6964-47B2-9CCC-4499F51A9E6B}" destId="{D664C5DB-9C36-4A86-A7A1-4B566840EFAD}" srcOrd="0" destOrd="0" presId="urn:microsoft.com/office/officeart/2005/8/layout/process1"/>
    <dgm:cxn modelId="{45C2950A-FEA7-422D-8A7F-539A86B1104C}" srcId="{B177C29D-6964-47B2-9CCC-4499F51A9E6B}" destId="{604D1943-69AC-48AA-9039-ECC5C1705D54}" srcOrd="0" destOrd="0" parTransId="{3111290C-0993-4ECE-B660-AB2407F8C4D2}" sibTransId="{F0F2DE20-9D4D-46ED-8B1C-A2CD3C790598}"/>
    <dgm:cxn modelId="{E855D5C1-BCF1-4306-B55B-C8C4E08F6B1A}" type="presParOf" srcId="{D664C5DB-9C36-4A86-A7A1-4B566840EFAD}" destId="{925B30C5-0C0B-4138-96F3-0A176483D1A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177C29D-6964-47B2-9CCC-4499F51A9E6B}" type="doc">
      <dgm:prSet loTypeId="urn:microsoft.com/office/officeart/2005/8/layout/process1" loCatId="process" qsTypeId="urn:microsoft.com/office/officeart/2005/8/quickstyle/simple1" qsCatId="simple" csTypeId="urn:microsoft.com/office/officeart/2005/8/colors/accent5_3" csCatId="accent5" phldr="1"/>
      <dgm:spPr/>
    </dgm:pt>
    <dgm:pt modelId="{604D1943-69AC-48AA-9039-ECC5C1705D54}">
      <dgm:prSet phldrT="[Tekst]" custT="1"/>
      <dgm:spPr/>
      <dgm:t>
        <a:bodyPr/>
        <a:lstStyle/>
        <a:p>
          <a:r>
            <a:rPr lang="pl-PL" sz="1800" b="1" dirty="0" smtClean="0"/>
            <a:t>Głosowanie internetowe www.glosowanie.piekary.pl od 05.06.20 - 21.06.20 r.</a:t>
          </a:r>
          <a:endParaRPr lang="pl-PL" sz="1800" b="1" dirty="0">
            <a:solidFill>
              <a:schemeClr val="tx1"/>
            </a:solidFill>
          </a:endParaRPr>
        </a:p>
      </dgm:t>
    </dgm:pt>
    <dgm:pt modelId="{3111290C-0993-4ECE-B660-AB2407F8C4D2}" type="parTrans" cxnId="{45C2950A-FEA7-422D-8A7F-539A86B1104C}">
      <dgm:prSet/>
      <dgm:spPr/>
      <dgm:t>
        <a:bodyPr/>
        <a:lstStyle/>
        <a:p>
          <a:endParaRPr lang="pl-PL"/>
        </a:p>
      </dgm:t>
    </dgm:pt>
    <dgm:pt modelId="{F0F2DE20-9D4D-46ED-8B1C-A2CD3C790598}" type="sibTrans" cxnId="{45C2950A-FEA7-422D-8A7F-539A86B1104C}">
      <dgm:prSet/>
      <dgm:spPr/>
      <dgm:t>
        <a:bodyPr/>
        <a:lstStyle/>
        <a:p>
          <a:endParaRPr lang="pl-PL"/>
        </a:p>
      </dgm:t>
    </dgm:pt>
    <dgm:pt modelId="{0E8480A4-45A1-46DF-8413-E3ED9ACBA625}" type="pres">
      <dgm:prSet presAssocID="{B177C29D-6964-47B2-9CCC-4499F51A9E6B}" presName="Name0" presStyleCnt="0">
        <dgm:presLayoutVars>
          <dgm:dir/>
          <dgm:resizeHandles val="exact"/>
        </dgm:presLayoutVars>
      </dgm:prSet>
      <dgm:spPr/>
    </dgm:pt>
    <dgm:pt modelId="{526A59B4-914E-476A-9AB0-3655EE8EE96D}" type="pres">
      <dgm:prSet presAssocID="{604D1943-69AC-48AA-9039-ECC5C1705D54}" presName="node" presStyleLbl="node1" presStyleIdx="0" presStyleCnt="1" custScaleX="100196" custLinFactNeighborY="-88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55BA277-20E1-4362-B24E-1AF1E11DF58C}" type="presOf" srcId="{604D1943-69AC-48AA-9039-ECC5C1705D54}" destId="{526A59B4-914E-476A-9AB0-3655EE8EE96D}" srcOrd="0" destOrd="0" presId="urn:microsoft.com/office/officeart/2005/8/layout/process1"/>
    <dgm:cxn modelId="{B200D09C-F7C6-4B62-AB79-4B2069D15D70}" type="presOf" srcId="{B177C29D-6964-47B2-9CCC-4499F51A9E6B}" destId="{0E8480A4-45A1-46DF-8413-E3ED9ACBA625}" srcOrd="0" destOrd="0" presId="urn:microsoft.com/office/officeart/2005/8/layout/process1"/>
    <dgm:cxn modelId="{45C2950A-FEA7-422D-8A7F-539A86B1104C}" srcId="{B177C29D-6964-47B2-9CCC-4499F51A9E6B}" destId="{604D1943-69AC-48AA-9039-ECC5C1705D54}" srcOrd="0" destOrd="0" parTransId="{3111290C-0993-4ECE-B660-AB2407F8C4D2}" sibTransId="{F0F2DE20-9D4D-46ED-8B1C-A2CD3C790598}"/>
    <dgm:cxn modelId="{4BCB69B5-BE0C-4333-B322-ED56AA868FA8}" type="presParOf" srcId="{0E8480A4-45A1-46DF-8413-E3ED9ACBA625}" destId="{526A59B4-914E-476A-9AB0-3655EE8EE96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696CE-E860-410F-926F-7A042045CCAA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CD830-EC06-4A3D-851C-CAFBA630D1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5543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CD830-EC06-4A3D-851C-CAFBA630D1B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7280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CD830-EC06-4A3D-851C-CAFBA630D1B7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7280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850754"/>
            <a:ext cx="7772400" cy="829915"/>
          </a:xfrm>
        </p:spPr>
        <p:txBody>
          <a:bodyPr/>
          <a:lstStyle>
            <a:lvl1pPr>
              <a:defRPr>
                <a:solidFill>
                  <a:srgbClr val="015F9B"/>
                </a:solidFill>
              </a:defRPr>
            </a:lvl1pPr>
          </a:lstStyle>
          <a:p>
            <a:r>
              <a:rPr lang="en-US" dirty="0" smtClean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354810"/>
            <a:ext cx="6400800" cy="593204"/>
          </a:xfrm>
        </p:spPr>
        <p:txBody>
          <a:bodyPr/>
          <a:lstStyle>
            <a:lvl1pPr marL="0" indent="0" algn="ctr">
              <a:buNone/>
              <a:defRPr>
                <a:solidFill>
                  <a:srgbClr val="015F9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Company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0658D-10D0-451A-B157-49189D34537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6388A-7FE0-47AF-A81A-A590FF12F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6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79712" y="205979"/>
            <a:ext cx="670708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1200151"/>
            <a:ext cx="6707088" cy="3394472"/>
          </a:xfrm>
        </p:spPr>
        <p:txBody>
          <a:bodyPr/>
          <a:lstStyle/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0658D-10D0-451A-B157-49189D34537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6388A-7FE0-47AF-A81A-A590FF12F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58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 -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4355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CA" dirty="0" err="1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707654"/>
            <a:ext cx="8229600" cy="288696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0658D-10D0-451A-B157-49189D34537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6388A-7FE0-47AF-A81A-A590FF12F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71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0658D-10D0-451A-B157-49189D34537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6388A-7FE0-47AF-A81A-A590FF12F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9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g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image" Target="../media/image103.png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diagramColors" Target="../diagrams/colors9.xml"/><Relationship Id="rId18" Type="http://schemas.openxmlformats.org/officeDocument/2006/relationships/diagramColors" Target="../diagrams/colors10.xml"/><Relationship Id="rId3" Type="http://schemas.openxmlformats.org/officeDocument/2006/relationships/image" Target="../media/image107.png"/><Relationship Id="rId7" Type="http://schemas.openxmlformats.org/officeDocument/2006/relationships/diagramQuickStyle" Target="../diagrams/quickStyle8.xml"/><Relationship Id="rId12" Type="http://schemas.openxmlformats.org/officeDocument/2006/relationships/diagramQuickStyle" Target="../diagrams/quickStyle9.xml"/><Relationship Id="rId17" Type="http://schemas.openxmlformats.org/officeDocument/2006/relationships/diagramQuickStyle" Target="../diagrams/quickStyle10.xml"/><Relationship Id="rId2" Type="http://schemas.openxmlformats.org/officeDocument/2006/relationships/image" Target="../media/image106.png"/><Relationship Id="rId16" Type="http://schemas.openxmlformats.org/officeDocument/2006/relationships/diagramLayout" Target="../diagrams/layout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diagramLayout" Target="../diagrams/layout9.xml"/><Relationship Id="rId5" Type="http://schemas.openxmlformats.org/officeDocument/2006/relationships/diagramData" Target="../diagrams/data8.xml"/><Relationship Id="rId15" Type="http://schemas.openxmlformats.org/officeDocument/2006/relationships/diagramData" Target="../diagrams/data10.xml"/><Relationship Id="rId10" Type="http://schemas.openxmlformats.org/officeDocument/2006/relationships/diagramData" Target="../diagrams/data9.xml"/><Relationship Id="rId19" Type="http://schemas.microsoft.com/office/2007/relationships/diagramDrawing" Target="../diagrams/drawing10.xml"/><Relationship Id="rId4" Type="http://schemas.openxmlformats.org/officeDocument/2006/relationships/image" Target="../media/image108.png"/><Relationship Id="rId9" Type="http://schemas.microsoft.com/office/2007/relationships/diagramDrawing" Target="../diagrams/drawing8.xml"/><Relationship Id="rId14" Type="http://schemas.microsoft.com/office/2007/relationships/diagramDrawing" Target="../diagrams/drawing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75382"/>
            <a:ext cx="7772400" cy="1728192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 Edycja Piekarskiego Budżetu Obywatelskiego </a:t>
            </a:r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dsafader\Desktop\BO\02_materiały\BO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15369" r="2449" b="18726"/>
          <a:stretch/>
        </p:blipFill>
        <p:spPr bwMode="auto">
          <a:xfrm>
            <a:off x="317500" y="3687354"/>
            <a:ext cx="4803056" cy="141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39552" y="2203574"/>
            <a:ext cx="8121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Prezentacja projektów</a:t>
            </a:r>
            <a:endParaRPr lang="pl-PL" sz="4400" dirty="0"/>
          </a:p>
        </p:txBody>
      </p:sp>
      <p:pic>
        <p:nvPicPr>
          <p:cNvPr id="1027" name="Picture 3" descr="C:\Users\dsafader\Desktop\BO\VII Edycja\prezentacja szablon\LOGO-8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69291"/>
            <a:ext cx="2717800" cy="14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1" name="Symbol zastępczy zawartości 2"/>
          <p:cNvSpPr>
            <a:spLocks noGrp="1"/>
          </p:cNvSpPr>
          <p:nvPr>
            <p:ph idx="1"/>
          </p:nvPr>
        </p:nvSpPr>
        <p:spPr>
          <a:xfrm>
            <a:off x="5718629" y="1142641"/>
            <a:ext cx="3333296" cy="99518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2400" b="1" dirty="0" smtClean="0">
                <a:latin typeface="+mj-lt"/>
              </a:rPr>
              <a:t>Gruntowny remont łazienek dla uczniów</a:t>
            </a:r>
            <a:endParaRPr lang="de-DE" sz="2400" b="1" dirty="0">
              <a:latin typeface="+mj-lt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5718628" y="2515548"/>
            <a:ext cx="34253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b="1" dirty="0" smtClean="0">
                <a:latin typeface="+mj-lt"/>
              </a:rPr>
              <a:t>Zwiększenie liczby toalet szkolnych</a:t>
            </a:r>
            <a:endParaRPr lang="pl-PL" sz="2400" b="1" dirty="0">
              <a:latin typeface="+mj-lt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718628" y="3606193"/>
            <a:ext cx="3400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Zapewnienie niezbędnych warunków higieniczno- sanitarnych</a:t>
            </a:r>
            <a:endParaRPr lang="pl-PL" sz="2400" dirty="0"/>
          </a:p>
        </p:txBody>
      </p:sp>
      <p:sp>
        <p:nvSpPr>
          <p:cNvPr id="14" name="Sześciokąt 13"/>
          <p:cNvSpPr/>
          <p:nvPr/>
        </p:nvSpPr>
        <p:spPr>
          <a:xfrm>
            <a:off x="1802340" y="763586"/>
            <a:ext cx="2058460" cy="1839914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Sześciokąt 14"/>
          <p:cNvSpPr/>
          <p:nvPr/>
        </p:nvSpPr>
        <p:spPr>
          <a:xfrm>
            <a:off x="3439915" y="1975931"/>
            <a:ext cx="2058460" cy="1839914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Sześciokąt 15"/>
          <p:cNvSpPr/>
          <p:nvPr/>
        </p:nvSpPr>
        <p:spPr>
          <a:xfrm>
            <a:off x="1801810" y="3148804"/>
            <a:ext cx="2058460" cy="1839914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899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4" grpId="0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Tężnia 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Solankowa </a:t>
            </a:r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Brzozowice 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Kamień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320 000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90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7670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2200" b="1" dirty="0" smtClean="0">
                <a:latin typeface="+mn-lt"/>
              </a:rPr>
              <a:t>Brzozowice – Kamień, Park Trzech Bohaterów</a:t>
            </a:r>
            <a:endParaRPr lang="pl-PL" sz="2200" b="1" dirty="0">
              <a:latin typeface="+mn-lt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-1748971" y="19860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>
              <a:solidFill>
                <a:srgbClr val="00B0F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1"/>
          <a:stretch/>
        </p:blipFill>
        <p:spPr bwMode="auto">
          <a:xfrm>
            <a:off x="2975429" y="1479424"/>
            <a:ext cx="4714649" cy="351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975429" y="4950668"/>
            <a:ext cx="110639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 smtClean="0"/>
              <a:t>Źródło: www.google.pl/maps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200429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070" y="0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Sześciokąt 9"/>
          <p:cNvSpPr/>
          <p:nvPr/>
        </p:nvSpPr>
        <p:spPr>
          <a:xfrm>
            <a:off x="1801810" y="2989943"/>
            <a:ext cx="2276704" cy="1998775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4864663" y="1034956"/>
            <a:ext cx="423817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300" b="1" dirty="0" smtClean="0"/>
              <a:t>Budowa tężni solankowej wraz  </a:t>
            </a:r>
            <a:br>
              <a:rPr lang="pl-PL" altLang="pl-PL" sz="2300" b="1" dirty="0" smtClean="0"/>
            </a:br>
            <a:r>
              <a:rPr lang="pl-PL" altLang="pl-PL" sz="2300" b="1" dirty="0" smtClean="0"/>
              <a:t>z zadaszeniem, oświetleniem </a:t>
            </a:r>
            <a:br>
              <a:rPr lang="pl-PL" altLang="pl-PL" sz="2300" b="1" dirty="0" smtClean="0"/>
            </a:br>
            <a:r>
              <a:rPr lang="pl-PL" altLang="pl-PL" sz="2300" b="1" dirty="0" smtClean="0"/>
              <a:t>i ławeczkami</a:t>
            </a:r>
            <a:endParaRPr lang="pl-PL" sz="2300" b="1" dirty="0"/>
          </a:p>
        </p:txBody>
      </p:sp>
      <p:sp>
        <p:nvSpPr>
          <p:cNvPr id="13" name="Prostokąt 12"/>
          <p:cNvSpPr/>
          <p:nvPr/>
        </p:nvSpPr>
        <p:spPr>
          <a:xfrm>
            <a:off x="4864663" y="2432448"/>
            <a:ext cx="382201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300" b="1" dirty="0" smtClean="0"/>
              <a:t>Poprawa samopoczucia </a:t>
            </a:r>
            <a:br>
              <a:rPr lang="pl-PL" altLang="pl-PL" sz="2300" b="1" dirty="0" smtClean="0"/>
            </a:br>
            <a:r>
              <a:rPr lang="pl-PL" altLang="pl-PL" sz="2300" b="1" dirty="0" smtClean="0"/>
              <a:t>i stanu zdrowia mieszkańców</a:t>
            </a:r>
            <a:endParaRPr lang="pl-PL" altLang="pl-PL" sz="2300" b="1" dirty="0"/>
          </a:p>
        </p:txBody>
      </p:sp>
      <p:sp>
        <p:nvSpPr>
          <p:cNvPr id="9" name="Sześciokąt 8"/>
          <p:cNvSpPr/>
          <p:nvPr/>
        </p:nvSpPr>
        <p:spPr>
          <a:xfrm>
            <a:off x="1809070" y="789620"/>
            <a:ext cx="2276704" cy="1998775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4925098" y="3604352"/>
            <a:ext cx="370114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300" b="1" dirty="0" smtClean="0"/>
              <a:t>Miejsce spotkań i integracji mieszkańców</a:t>
            </a:r>
            <a:endParaRPr lang="pl-PL" altLang="pl-PL" sz="2300" b="1" dirty="0"/>
          </a:p>
        </p:txBody>
      </p:sp>
      <p:sp>
        <p:nvSpPr>
          <p:cNvPr id="4" name="Prostokąt 3"/>
          <p:cNvSpPr/>
          <p:nvPr/>
        </p:nvSpPr>
        <p:spPr>
          <a:xfrm>
            <a:off x="1792514" y="496033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800" dirty="0" err="1" smtClean="0"/>
              <a:t>Zdjęcia:http</a:t>
            </a:r>
            <a:r>
              <a:rPr lang="pl-PL" sz="800" dirty="0"/>
              <a:t>://www.rymanowzdroj.net/atrakcje/teznia-solankowa/</a:t>
            </a:r>
          </a:p>
        </p:txBody>
      </p:sp>
    </p:spTree>
    <p:extLst>
      <p:ext uri="{BB962C8B-B14F-4D97-AF65-F5344CB8AC3E}">
        <p14:creationId xmlns:p14="http://schemas.microsoft.com/office/powerpoint/2010/main" val="157252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3" grpId="0"/>
      <p:bldP spid="13" grpId="0"/>
      <p:bldP spid="9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Budowa ogólnodostępnych miejsc parkingowych na Osiedlu Powstańców Śląskich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026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7670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2200" b="1" dirty="0" smtClean="0">
                <a:latin typeface="+mn-lt"/>
              </a:rPr>
              <a:t>Wzdłuż ul. Marii Curie- Skłodowskiej nr 109- 127</a:t>
            </a:r>
            <a:endParaRPr lang="pl-PL" sz="2200" b="1" dirty="0">
              <a:latin typeface="+mn-lt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-1748971" y="19860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>
              <a:solidFill>
                <a:srgbClr val="00B0F0"/>
              </a:solidFill>
            </a:endParaRPr>
          </a:p>
        </p:txBody>
      </p:sp>
      <p:pic>
        <p:nvPicPr>
          <p:cNvPr id="1026" name="Picture 2" descr="C:\Users\dsafader\Desktop\BO\VII Edycja\prezentacja szablon\parking manhatan lokalizac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58" y="1765299"/>
            <a:ext cx="5692775" cy="316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503714" y="4887684"/>
            <a:ext cx="110639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 smtClean="0"/>
              <a:t>Źródło: www.google.pl/maps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410936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Sześciokąt 13"/>
          <p:cNvSpPr/>
          <p:nvPr/>
        </p:nvSpPr>
        <p:spPr>
          <a:xfrm>
            <a:off x="1886423" y="1330760"/>
            <a:ext cx="3862736" cy="3104221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5990897" y="1330761"/>
            <a:ext cx="3117608" cy="1823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 smtClean="0">
                <a:latin typeface="+mj-lt"/>
              </a:rPr>
              <a:t>Budowa ok. 60 ogólnodostępnych miejsc parkingowych na </a:t>
            </a:r>
            <a:br>
              <a:rPr lang="pl-PL" sz="2000" b="1" dirty="0" smtClean="0">
                <a:latin typeface="+mj-lt"/>
              </a:rPr>
            </a:br>
            <a:r>
              <a:rPr lang="pl-PL" sz="2000" b="1" dirty="0" smtClean="0">
                <a:latin typeface="+mj-lt"/>
              </a:rPr>
              <a:t>Osiedlu Powstańców Śląskich</a:t>
            </a:r>
            <a:endParaRPr lang="de-DE" sz="2000" b="1" dirty="0">
              <a:latin typeface="+mj-lt"/>
            </a:endParaRPr>
          </a:p>
        </p:txBody>
      </p:sp>
      <p:sp>
        <p:nvSpPr>
          <p:cNvPr id="18" name="Symbol zastępczy zawartości 2"/>
          <p:cNvSpPr txBox="1">
            <a:spLocks/>
          </p:cNvSpPr>
          <p:nvPr/>
        </p:nvSpPr>
        <p:spPr>
          <a:xfrm>
            <a:off x="6026392" y="3163502"/>
            <a:ext cx="3117608" cy="1823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 smtClean="0">
                <a:latin typeface="+mj-lt"/>
              </a:rPr>
              <a:t>Zwiększenie bezpieczeństwa i komfortu mieszkańców</a:t>
            </a:r>
            <a:endParaRPr lang="de-DE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516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Parking 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Osiedlu Wieczorka - teren po byłej przychodni zdrowia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450 000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140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7670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2200" dirty="0" smtClean="0">
                <a:latin typeface="+mn-lt"/>
              </a:rPr>
              <a:t>Stare Osiedle Wieczorka, </a:t>
            </a:r>
            <a:r>
              <a:rPr lang="pl-PL" altLang="pl-PL" sz="2200" dirty="0" smtClean="0">
                <a:latin typeface="+mn-lt"/>
              </a:rPr>
              <a:t>rejon </a:t>
            </a:r>
            <a:r>
              <a:rPr lang="pl-PL" altLang="pl-PL" sz="2200" dirty="0">
                <a:latin typeface="+mn-lt"/>
              </a:rPr>
              <a:t>ulic : Maczka</a:t>
            </a:r>
            <a:r>
              <a:rPr lang="pl-PL" altLang="pl-PL" sz="2200" dirty="0" smtClean="0">
                <a:latin typeface="+mn-lt"/>
              </a:rPr>
              <a:t>, Olimpijskiej, Roweckiego, </a:t>
            </a:r>
            <a:r>
              <a:rPr lang="pl-PL" altLang="pl-PL" sz="2200" dirty="0" err="1" smtClean="0">
                <a:latin typeface="+mn-lt"/>
              </a:rPr>
              <a:t>Waculika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Sześciokąt 7"/>
          <p:cNvSpPr/>
          <p:nvPr/>
        </p:nvSpPr>
        <p:spPr>
          <a:xfrm>
            <a:off x="5537201" y="1940981"/>
            <a:ext cx="3606799" cy="3024719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ześciokąt 8"/>
          <p:cNvSpPr/>
          <p:nvPr/>
        </p:nvSpPr>
        <p:spPr>
          <a:xfrm>
            <a:off x="1778000" y="1914521"/>
            <a:ext cx="3606799" cy="3024719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2503714" y="4958834"/>
            <a:ext cx="110639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 smtClean="0"/>
              <a:t>Źródło: www.google.pl/maps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199698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" name="Sześciokąt 5"/>
          <p:cNvSpPr/>
          <p:nvPr/>
        </p:nvSpPr>
        <p:spPr>
          <a:xfrm>
            <a:off x="1802340" y="763586"/>
            <a:ext cx="2058460" cy="1839914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ześciokąt 6"/>
          <p:cNvSpPr/>
          <p:nvPr/>
        </p:nvSpPr>
        <p:spPr>
          <a:xfrm>
            <a:off x="3439915" y="1975931"/>
            <a:ext cx="2058460" cy="1839914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ześciokąt 9"/>
          <p:cNvSpPr/>
          <p:nvPr/>
        </p:nvSpPr>
        <p:spPr>
          <a:xfrm>
            <a:off x="1801810" y="3148804"/>
            <a:ext cx="2058460" cy="1839914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5734051" y="1034956"/>
            <a:ext cx="326317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300" b="1" dirty="0" smtClean="0"/>
              <a:t>Budowa parkingu </a:t>
            </a:r>
            <a:br>
              <a:rPr lang="pl-PL" sz="2300" b="1" dirty="0" smtClean="0"/>
            </a:br>
            <a:r>
              <a:rPr lang="pl-PL" sz="2300" b="1" dirty="0" smtClean="0"/>
              <a:t>z  wykorzystaniem płyt ażurowych</a:t>
            </a:r>
            <a:endParaRPr lang="pl-PL" sz="2300" b="1" dirty="0"/>
          </a:p>
        </p:txBody>
      </p:sp>
      <p:sp>
        <p:nvSpPr>
          <p:cNvPr id="4" name="Prostokąt 3"/>
          <p:cNvSpPr/>
          <p:nvPr/>
        </p:nvSpPr>
        <p:spPr>
          <a:xfrm>
            <a:off x="5734050" y="2605445"/>
            <a:ext cx="3409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300" b="1" dirty="0"/>
              <a:t>Doświetlenie </a:t>
            </a:r>
            <a:r>
              <a:rPr lang="pl-PL" sz="2300" b="1" dirty="0" smtClean="0"/>
              <a:t>parkingu </a:t>
            </a:r>
            <a:br>
              <a:rPr lang="pl-PL" sz="2300" b="1" dirty="0" smtClean="0"/>
            </a:br>
            <a:r>
              <a:rPr lang="pl-PL" sz="2300" b="1" dirty="0" smtClean="0"/>
              <a:t>i okolicy</a:t>
            </a:r>
            <a:endParaRPr lang="pl-PL" sz="2300" b="1" dirty="0"/>
          </a:p>
        </p:txBody>
      </p:sp>
      <p:sp>
        <p:nvSpPr>
          <p:cNvPr id="13" name="Prostokąt 12"/>
          <p:cNvSpPr/>
          <p:nvPr/>
        </p:nvSpPr>
        <p:spPr>
          <a:xfrm>
            <a:off x="5734049" y="4068759"/>
            <a:ext cx="3543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300" b="1" dirty="0" smtClean="0"/>
              <a:t>Nasadzenia roślinności wokół parkingu</a:t>
            </a:r>
            <a:endParaRPr lang="pl-PL" sz="2300" b="1" dirty="0"/>
          </a:p>
        </p:txBody>
      </p:sp>
    </p:spTree>
    <p:extLst>
      <p:ext uri="{BB962C8B-B14F-4D97-AF65-F5344CB8AC3E}">
        <p14:creationId xmlns:p14="http://schemas.microsoft.com/office/powerpoint/2010/main" val="518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10" grpId="0" animBg="1"/>
      <p:bldP spid="3" grpId="0"/>
      <p:bldP spid="4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76" y="820025"/>
            <a:ext cx="8229600" cy="857250"/>
          </a:xfrm>
        </p:spPr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Nabór projektów w liczbach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Łuk blokowy 10"/>
          <p:cNvSpPr/>
          <p:nvPr/>
        </p:nvSpPr>
        <p:spPr>
          <a:xfrm>
            <a:off x="-2554184" y="1248650"/>
            <a:ext cx="4117913" cy="4117913"/>
          </a:xfrm>
          <a:prstGeom prst="blockArc">
            <a:avLst>
              <a:gd name="adj1" fmla="val 18900000"/>
              <a:gd name="adj2" fmla="val 2700000"/>
              <a:gd name="adj3" fmla="val 52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Dowolny kształt 11"/>
          <p:cNvSpPr/>
          <p:nvPr/>
        </p:nvSpPr>
        <p:spPr>
          <a:xfrm>
            <a:off x="1326655" y="2085250"/>
            <a:ext cx="6853807" cy="611177"/>
          </a:xfrm>
          <a:custGeom>
            <a:avLst/>
            <a:gdLst>
              <a:gd name="connsiteX0" fmla="*/ 0 w 6853807"/>
              <a:gd name="connsiteY0" fmla="*/ 0 h 611177"/>
              <a:gd name="connsiteX1" fmla="*/ 6853807 w 6853807"/>
              <a:gd name="connsiteY1" fmla="*/ 0 h 611177"/>
              <a:gd name="connsiteX2" fmla="*/ 6853807 w 6853807"/>
              <a:gd name="connsiteY2" fmla="*/ 611177 h 611177"/>
              <a:gd name="connsiteX3" fmla="*/ 0 w 6853807"/>
              <a:gd name="connsiteY3" fmla="*/ 611177 h 611177"/>
              <a:gd name="connsiteX4" fmla="*/ 0 w 6853807"/>
              <a:gd name="connsiteY4" fmla="*/ 0 h 61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3807" h="611177">
                <a:moveTo>
                  <a:pt x="0" y="0"/>
                </a:moveTo>
                <a:lnTo>
                  <a:pt x="6853807" y="0"/>
                </a:lnTo>
                <a:lnTo>
                  <a:pt x="6853807" y="611177"/>
                </a:lnTo>
                <a:lnTo>
                  <a:pt x="0" y="611177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85122" tIns="81280" rIns="81280" bIns="8128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800" dirty="0"/>
              <a:t>w</a:t>
            </a:r>
            <a:r>
              <a:rPr lang="pl-PL" sz="2800" dirty="0" smtClean="0"/>
              <a:t>płynęło </a:t>
            </a:r>
            <a:r>
              <a:rPr lang="pl-PL" sz="2800" dirty="0"/>
              <a:t>38 projektów </a:t>
            </a:r>
          </a:p>
        </p:txBody>
      </p:sp>
      <p:sp>
        <p:nvSpPr>
          <p:cNvPr id="14" name="Dowolny kształt 13"/>
          <p:cNvSpPr/>
          <p:nvPr/>
        </p:nvSpPr>
        <p:spPr>
          <a:xfrm>
            <a:off x="1548819" y="3002017"/>
            <a:ext cx="6631644" cy="611177"/>
          </a:xfrm>
          <a:custGeom>
            <a:avLst/>
            <a:gdLst>
              <a:gd name="connsiteX0" fmla="*/ 0 w 6631644"/>
              <a:gd name="connsiteY0" fmla="*/ 0 h 611177"/>
              <a:gd name="connsiteX1" fmla="*/ 6631644 w 6631644"/>
              <a:gd name="connsiteY1" fmla="*/ 0 h 611177"/>
              <a:gd name="connsiteX2" fmla="*/ 6631644 w 6631644"/>
              <a:gd name="connsiteY2" fmla="*/ 611177 h 611177"/>
              <a:gd name="connsiteX3" fmla="*/ 0 w 6631644"/>
              <a:gd name="connsiteY3" fmla="*/ 611177 h 611177"/>
              <a:gd name="connsiteX4" fmla="*/ 0 w 6631644"/>
              <a:gd name="connsiteY4" fmla="*/ 0 h 61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1644" h="611177">
                <a:moveTo>
                  <a:pt x="0" y="0"/>
                </a:moveTo>
                <a:lnTo>
                  <a:pt x="6631644" y="0"/>
                </a:lnTo>
                <a:lnTo>
                  <a:pt x="6631644" y="611177"/>
                </a:lnTo>
                <a:lnTo>
                  <a:pt x="0" y="611177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85122" tIns="81280" rIns="81280" bIns="8128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800" dirty="0"/>
              <a:t>p</a:t>
            </a:r>
            <a:r>
              <a:rPr lang="pl-PL" sz="2800" kern="1200" dirty="0" smtClean="0"/>
              <a:t>ozytywnie zweryfikowano 24 projekty</a:t>
            </a:r>
            <a:endParaRPr lang="pl-PL" sz="2800" kern="1200" dirty="0"/>
          </a:p>
        </p:txBody>
      </p:sp>
      <p:sp>
        <p:nvSpPr>
          <p:cNvPr id="16" name="Dowolny kształt 15"/>
          <p:cNvSpPr/>
          <p:nvPr/>
        </p:nvSpPr>
        <p:spPr>
          <a:xfrm>
            <a:off x="1326654" y="3918782"/>
            <a:ext cx="6853807" cy="818317"/>
          </a:xfrm>
          <a:custGeom>
            <a:avLst/>
            <a:gdLst>
              <a:gd name="connsiteX0" fmla="*/ 0 w 6853807"/>
              <a:gd name="connsiteY0" fmla="*/ 0 h 611177"/>
              <a:gd name="connsiteX1" fmla="*/ 6853807 w 6853807"/>
              <a:gd name="connsiteY1" fmla="*/ 0 h 611177"/>
              <a:gd name="connsiteX2" fmla="*/ 6853807 w 6853807"/>
              <a:gd name="connsiteY2" fmla="*/ 611177 h 611177"/>
              <a:gd name="connsiteX3" fmla="*/ 0 w 6853807"/>
              <a:gd name="connsiteY3" fmla="*/ 611177 h 611177"/>
              <a:gd name="connsiteX4" fmla="*/ 0 w 6853807"/>
              <a:gd name="connsiteY4" fmla="*/ 0 h 61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3807" h="611177">
                <a:moveTo>
                  <a:pt x="0" y="0"/>
                </a:moveTo>
                <a:lnTo>
                  <a:pt x="6853807" y="0"/>
                </a:lnTo>
                <a:lnTo>
                  <a:pt x="6853807" y="611177"/>
                </a:lnTo>
                <a:lnTo>
                  <a:pt x="0" y="611177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85122" tIns="81280" rIns="81280" bIns="8128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800" dirty="0" smtClean="0"/>
              <a:t>11 projektów zweryfikowano negatywnie, </a:t>
            </a:r>
            <a:br>
              <a:rPr lang="pl-PL" sz="2800" dirty="0" smtClean="0"/>
            </a:br>
            <a:r>
              <a:rPr lang="pl-PL" sz="2800" dirty="0" smtClean="0"/>
              <a:t>3 zostały wycofane przez projektodawców</a:t>
            </a:r>
            <a:endParaRPr lang="pl-PL" sz="2800" kern="1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26" y="2968733"/>
            <a:ext cx="577467" cy="60320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12" y="2075253"/>
            <a:ext cx="582097" cy="59942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2" y="4027452"/>
            <a:ext cx="577467" cy="60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Sygnalizacja świetlna na skrzyżowaniu przy dworcu autobusowym - Os. Wieczorka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350 000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66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7670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altLang="pl-PL" sz="2000" b="1" dirty="0"/>
              <a:t>Skrzyżowanie </a:t>
            </a:r>
            <a:r>
              <a:rPr lang="pl-PL" altLang="pl-PL" sz="2000" b="1" dirty="0" smtClean="0"/>
              <a:t>ulic: Jana </a:t>
            </a:r>
            <a:r>
              <a:rPr lang="pl-PL" altLang="pl-PL" sz="2000" b="1" dirty="0"/>
              <a:t>Pawła II, Maczka, Śląska </a:t>
            </a:r>
            <a:r>
              <a:rPr lang="pl-PL" altLang="pl-PL" sz="2000" b="1" dirty="0" smtClean="0"/>
              <a:t>–przy </a:t>
            </a:r>
            <a:r>
              <a:rPr lang="pl-PL" altLang="pl-PL" sz="2000" b="1" dirty="0"/>
              <a:t>samym dworcu autobusowym na </a:t>
            </a:r>
            <a:r>
              <a:rPr lang="pl-PL" altLang="pl-PL" sz="2000" b="1" dirty="0" smtClean="0"/>
              <a:t>Os. Wieczorka</a:t>
            </a:r>
            <a:endParaRPr lang="pl-PL" altLang="pl-PL" sz="2000" b="1" dirty="0"/>
          </a:p>
        </p:txBody>
      </p:sp>
      <p:sp>
        <p:nvSpPr>
          <p:cNvPr id="8" name="Sześciokąt 7"/>
          <p:cNvSpPr/>
          <p:nvPr/>
        </p:nvSpPr>
        <p:spPr>
          <a:xfrm>
            <a:off x="5537201" y="1940981"/>
            <a:ext cx="3606799" cy="3024719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ześciokąt 8"/>
          <p:cNvSpPr/>
          <p:nvPr/>
        </p:nvSpPr>
        <p:spPr>
          <a:xfrm>
            <a:off x="1778000" y="1914521"/>
            <a:ext cx="3606799" cy="3024719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559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Sześciokąt 9"/>
          <p:cNvSpPr/>
          <p:nvPr/>
        </p:nvSpPr>
        <p:spPr>
          <a:xfrm>
            <a:off x="1801810" y="2989943"/>
            <a:ext cx="2276704" cy="1998775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4905830" y="1034956"/>
            <a:ext cx="423817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300" b="1" dirty="0" smtClean="0"/>
              <a:t>Stworzenie nowej </a:t>
            </a:r>
            <a:r>
              <a:rPr lang="pl-PL" altLang="pl-PL" sz="2300" b="1" dirty="0"/>
              <a:t>sygnalizacji świetlnej </a:t>
            </a:r>
            <a:r>
              <a:rPr lang="pl-PL" altLang="pl-PL" sz="2300" b="1" dirty="0" smtClean="0"/>
              <a:t>skrzyżowania bezpośrednio </a:t>
            </a:r>
            <a:r>
              <a:rPr lang="pl-PL" altLang="pl-PL" sz="2300" b="1" dirty="0"/>
              <a:t>przy dworcu autobusowym</a:t>
            </a:r>
            <a:endParaRPr lang="pl-PL" sz="2300" b="1" dirty="0"/>
          </a:p>
        </p:txBody>
      </p:sp>
      <p:sp>
        <p:nvSpPr>
          <p:cNvPr id="13" name="Prostokąt 12"/>
          <p:cNvSpPr/>
          <p:nvPr/>
        </p:nvSpPr>
        <p:spPr>
          <a:xfrm>
            <a:off x="4804229" y="2835176"/>
            <a:ext cx="370114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300" b="1" dirty="0" smtClean="0"/>
              <a:t>Zwiększenie bezpieczeństwa kierujących</a:t>
            </a:r>
            <a:r>
              <a:rPr lang="pl-PL" altLang="pl-PL" sz="2300" b="1" dirty="0"/>
              <a:t>, </a:t>
            </a:r>
            <a:r>
              <a:rPr lang="pl-PL" altLang="pl-PL" sz="2300" b="1" dirty="0" smtClean="0"/>
              <a:t>pieszych, </a:t>
            </a:r>
            <a:br>
              <a:rPr lang="pl-PL" altLang="pl-PL" sz="2300" b="1" dirty="0" smtClean="0"/>
            </a:br>
            <a:r>
              <a:rPr lang="pl-PL" altLang="pl-PL" sz="2300" b="1" dirty="0" smtClean="0"/>
              <a:t>a </a:t>
            </a:r>
            <a:r>
              <a:rPr lang="pl-PL" altLang="pl-PL" sz="2300" b="1" dirty="0"/>
              <a:t>w przyszłości rowerzystów korzystających ze ścieżki </a:t>
            </a:r>
            <a:r>
              <a:rPr lang="pl-PL" altLang="pl-PL" sz="2300" b="1" dirty="0" smtClean="0"/>
              <a:t>rowerowej</a:t>
            </a:r>
            <a:endParaRPr lang="pl-PL" altLang="pl-PL" sz="2300" b="1" dirty="0"/>
          </a:p>
        </p:txBody>
      </p:sp>
      <p:sp>
        <p:nvSpPr>
          <p:cNvPr id="9" name="Sześciokąt 8"/>
          <p:cNvSpPr/>
          <p:nvPr/>
        </p:nvSpPr>
        <p:spPr>
          <a:xfrm>
            <a:off x="1809070" y="789620"/>
            <a:ext cx="2276704" cy="1998775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31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3" grpId="0"/>
      <p:bldP spid="13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Doświetlenie przejść dla pieszych lampami hybrydowymi </a:t>
            </a:r>
            <a:r>
              <a:rPr lang="pl-PL" sz="4800" b="1" dirty="0" err="1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518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76705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altLang="pl-PL" sz="2000" b="1" dirty="0"/>
              <a:t>Przejścia zlokalizowane są w częściach </a:t>
            </a:r>
            <a:r>
              <a:rPr lang="pl-PL" altLang="pl-PL" sz="2000" b="1" dirty="0" smtClean="0"/>
              <a:t>miasta, </a:t>
            </a:r>
            <a:r>
              <a:rPr lang="pl-PL" altLang="pl-PL" sz="2000" b="1" dirty="0"/>
              <a:t>takich </a:t>
            </a:r>
            <a:r>
              <a:rPr lang="pl-PL" altLang="pl-PL" sz="2000" b="1" dirty="0" smtClean="0"/>
              <a:t>jak: </a:t>
            </a:r>
            <a:br>
              <a:rPr lang="pl-PL" altLang="pl-PL" sz="2000" b="1" dirty="0" smtClean="0"/>
            </a:br>
            <a:r>
              <a:rPr lang="pl-PL" altLang="pl-PL" sz="2000" b="1" dirty="0" smtClean="0"/>
              <a:t>Os. Wieczorka</a:t>
            </a:r>
            <a:r>
              <a:rPr lang="pl-PL" altLang="pl-PL" sz="2000" b="1" dirty="0"/>
              <a:t>, </a:t>
            </a:r>
            <a:r>
              <a:rPr lang="pl-PL" altLang="pl-PL" sz="2000" b="1" dirty="0" smtClean="0"/>
              <a:t>Piekary Centrum, </a:t>
            </a:r>
            <a:r>
              <a:rPr lang="pl-PL" altLang="pl-PL" sz="2000" b="1" dirty="0"/>
              <a:t>Szarlej</a:t>
            </a:r>
          </a:p>
        </p:txBody>
      </p:sp>
      <p:sp>
        <p:nvSpPr>
          <p:cNvPr id="8" name="Sześciokąt 7"/>
          <p:cNvSpPr/>
          <p:nvPr/>
        </p:nvSpPr>
        <p:spPr>
          <a:xfrm>
            <a:off x="3450021" y="1765300"/>
            <a:ext cx="3606799" cy="3024719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532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498374" y="904328"/>
            <a:ext cx="3645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l-PL" altLang="pl-PL" sz="2000" b="1" dirty="0"/>
              <a:t>D</a:t>
            </a:r>
            <a:r>
              <a:rPr lang="pl-PL" altLang="pl-PL" sz="2000" b="1" dirty="0" smtClean="0"/>
              <a:t>oświetlenie </a:t>
            </a:r>
            <a:r>
              <a:rPr lang="pl-PL" altLang="pl-PL" sz="2000" b="1" dirty="0"/>
              <a:t>8 najbardziej newralgicznych przejść dla </a:t>
            </a:r>
            <a:r>
              <a:rPr lang="pl-PL" altLang="pl-PL" sz="2000" b="1" dirty="0" smtClean="0"/>
              <a:t>pieszych</a:t>
            </a:r>
            <a:endParaRPr lang="pl-PL" altLang="pl-PL" sz="2000" b="1" dirty="0"/>
          </a:p>
        </p:txBody>
      </p:sp>
      <p:sp>
        <p:nvSpPr>
          <p:cNvPr id="13" name="Prostokąt 12"/>
          <p:cNvSpPr/>
          <p:nvPr/>
        </p:nvSpPr>
        <p:spPr>
          <a:xfrm>
            <a:off x="5602513" y="3812331"/>
            <a:ext cx="37907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000" b="1" dirty="0" smtClean="0"/>
              <a:t>Wykorzystanie lamp ekologicznych hybrydowych </a:t>
            </a:r>
            <a:endParaRPr lang="pl-PL" altLang="pl-PL" sz="2000" b="1" dirty="0"/>
          </a:p>
        </p:txBody>
      </p:sp>
      <p:sp>
        <p:nvSpPr>
          <p:cNvPr id="4" name="Prostokąt 3"/>
          <p:cNvSpPr/>
          <p:nvPr/>
        </p:nvSpPr>
        <p:spPr>
          <a:xfrm>
            <a:off x="5602513" y="2475773"/>
            <a:ext cx="3541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l-PL" altLang="pl-PL" sz="2000" b="1" dirty="0" smtClean="0"/>
              <a:t>Zwiększenie komfortu </a:t>
            </a:r>
            <a:br>
              <a:rPr lang="pl-PL" altLang="pl-PL" sz="2000" b="1" dirty="0" smtClean="0"/>
            </a:br>
            <a:r>
              <a:rPr lang="pl-PL" altLang="pl-PL" sz="2000" b="1" dirty="0" smtClean="0"/>
              <a:t>i bezpieczeństwa </a:t>
            </a:r>
            <a:r>
              <a:rPr lang="pl-PL" altLang="pl-PL" sz="2000" b="1" dirty="0"/>
              <a:t>użytkowników przejść dla pieszych</a:t>
            </a:r>
          </a:p>
        </p:txBody>
      </p:sp>
      <p:sp>
        <p:nvSpPr>
          <p:cNvPr id="8" name="Sześciokąt 7"/>
          <p:cNvSpPr/>
          <p:nvPr/>
        </p:nvSpPr>
        <p:spPr>
          <a:xfrm>
            <a:off x="1802340" y="763586"/>
            <a:ext cx="2058460" cy="1839914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11" name="Sześciokąt 10"/>
          <p:cNvSpPr/>
          <p:nvPr/>
        </p:nvSpPr>
        <p:spPr>
          <a:xfrm>
            <a:off x="3439915" y="1975931"/>
            <a:ext cx="2058460" cy="1839914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12" name="Sześciokąt 11"/>
          <p:cNvSpPr/>
          <p:nvPr/>
        </p:nvSpPr>
        <p:spPr>
          <a:xfrm>
            <a:off x="1801810" y="3148804"/>
            <a:ext cx="2058460" cy="1839914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9" name="Prostokąt 8"/>
          <p:cNvSpPr/>
          <p:nvPr/>
        </p:nvSpPr>
        <p:spPr>
          <a:xfrm>
            <a:off x="2278373" y="4958834"/>
            <a:ext cx="120417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 smtClean="0"/>
              <a:t>Źródło: materiały projektodawcy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325718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4" grpId="0"/>
      <p:bldP spid="8" grpId="0" animBg="1"/>
      <p:bldP spid="11" grpId="0" animBg="1"/>
      <p:bldP spid="12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Wypoczynek i sport to jest to - </a:t>
            </a:r>
            <a:r>
              <a:rPr lang="pl-PL" sz="4800" b="1" dirty="0" err="1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Dąbrówkolandia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510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76705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altLang="pl-PL" sz="2000" b="1" dirty="0" smtClean="0"/>
              <a:t>Dąbrówka Wielka, okolice ul. Sikorskiego</a:t>
            </a:r>
            <a:endParaRPr lang="pl-PL" altLang="pl-PL" sz="2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67" y="1718918"/>
            <a:ext cx="3366633" cy="319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745367" y="4914221"/>
            <a:ext cx="110639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 smtClean="0"/>
              <a:t>Źródło: www.google.pl/maps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9824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498375" y="1557173"/>
            <a:ext cx="3645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l-PL" altLang="pl-PL" sz="2000" b="1" dirty="0" smtClean="0"/>
              <a:t>Budowa wielofunkcyjnego boiska typu „Orlik”</a:t>
            </a:r>
            <a:endParaRPr lang="pl-PL" altLang="pl-PL" sz="2000" b="1" dirty="0"/>
          </a:p>
        </p:txBody>
      </p:sp>
      <p:sp>
        <p:nvSpPr>
          <p:cNvPr id="13" name="Prostokąt 12"/>
          <p:cNvSpPr/>
          <p:nvPr/>
        </p:nvSpPr>
        <p:spPr>
          <a:xfrm>
            <a:off x="5498372" y="3697912"/>
            <a:ext cx="37907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000" b="1" dirty="0" smtClean="0"/>
              <a:t>Poprawa bezpieczeństwa</a:t>
            </a:r>
            <a:endParaRPr lang="pl-PL" altLang="pl-PL" sz="2000" b="1" dirty="0"/>
          </a:p>
        </p:txBody>
      </p:sp>
      <p:sp>
        <p:nvSpPr>
          <p:cNvPr id="4" name="Prostokąt 3"/>
          <p:cNvSpPr/>
          <p:nvPr/>
        </p:nvSpPr>
        <p:spPr>
          <a:xfrm>
            <a:off x="5498374" y="2614272"/>
            <a:ext cx="3541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l-PL" altLang="pl-PL" sz="2000" b="1" dirty="0"/>
              <a:t>S</a:t>
            </a:r>
            <a:r>
              <a:rPr lang="pl-PL" altLang="pl-PL" sz="2000" b="1" dirty="0" smtClean="0"/>
              <a:t>tworzenie miejsca rekreacji </a:t>
            </a:r>
            <a:br>
              <a:rPr lang="pl-PL" altLang="pl-PL" sz="2000" b="1" dirty="0" smtClean="0"/>
            </a:br>
            <a:r>
              <a:rPr lang="pl-PL" altLang="pl-PL" sz="2000" b="1" dirty="0" smtClean="0"/>
              <a:t>i integracji mieszkańców</a:t>
            </a:r>
            <a:endParaRPr lang="pl-PL" altLang="pl-PL" sz="2000" b="1" dirty="0"/>
          </a:p>
        </p:txBody>
      </p:sp>
      <p:sp>
        <p:nvSpPr>
          <p:cNvPr id="12" name="Sześciokąt 11"/>
          <p:cNvSpPr/>
          <p:nvPr/>
        </p:nvSpPr>
        <p:spPr>
          <a:xfrm>
            <a:off x="1879600" y="1356908"/>
            <a:ext cx="3466876" cy="3161060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</p:spTree>
    <p:extLst>
      <p:ext uri="{BB962C8B-B14F-4D97-AF65-F5344CB8AC3E}">
        <p14:creationId xmlns:p14="http://schemas.microsoft.com/office/powerpoint/2010/main" val="8453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4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 zabaw przy Miejskim Przedszkolu nr 13 w Piekarach Śląskich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958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Park 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Brzezinach miejscem </a:t>
            </a:r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rodzinnej 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integracji </a:t>
            </a:r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wypoczynku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8659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82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134883"/>
            <a:ext cx="7366000" cy="1337066"/>
          </a:xfrm>
        </p:spPr>
        <p:txBody>
          <a:bodyPr>
            <a:normAutofit/>
          </a:bodyPr>
          <a:lstStyle/>
          <a:p>
            <a:pPr marL="0" lvl="0" indent="0"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1800" b="1" dirty="0" err="1"/>
              <a:t>Miejskie</a:t>
            </a:r>
            <a:r>
              <a:rPr lang="en-US" sz="1800" b="1" dirty="0"/>
              <a:t> </a:t>
            </a:r>
            <a:r>
              <a:rPr lang="en-US" sz="1800" b="1" dirty="0" err="1"/>
              <a:t>Przedszkole</a:t>
            </a:r>
            <a:r>
              <a:rPr lang="en-US" sz="1800" b="1" dirty="0"/>
              <a:t> </a:t>
            </a:r>
            <a:r>
              <a:rPr lang="en-US" sz="1800" b="1" dirty="0" err="1" smtClean="0"/>
              <a:t>nr</a:t>
            </a:r>
            <a:r>
              <a:rPr lang="pl-PL" sz="1800" b="1" dirty="0" smtClean="0"/>
              <a:t>.</a:t>
            </a:r>
            <a:r>
              <a:rPr lang="en-US" sz="1800" b="1" dirty="0" smtClean="0"/>
              <a:t> </a:t>
            </a:r>
            <a:r>
              <a:rPr lang="en-US" sz="1800" b="1" dirty="0"/>
              <a:t>13 w </a:t>
            </a:r>
            <a:r>
              <a:rPr lang="en-US" sz="1800" b="1" dirty="0" err="1"/>
              <a:t>Piekarach</a:t>
            </a:r>
            <a:r>
              <a:rPr lang="en-US" sz="1800" b="1" dirty="0"/>
              <a:t> </a:t>
            </a:r>
            <a:r>
              <a:rPr lang="en-US" sz="1800" b="1" dirty="0" err="1"/>
              <a:t>Śląskich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 err="1" smtClean="0"/>
              <a:t>ul</a:t>
            </a:r>
            <a:r>
              <a:rPr lang="en-US" sz="1800" b="1" dirty="0"/>
              <a:t>. F. </a:t>
            </a:r>
            <a:r>
              <a:rPr lang="en-US" sz="1800" b="1" dirty="0" err="1"/>
              <a:t>Kotuchy</a:t>
            </a:r>
            <a:r>
              <a:rPr lang="en-US" sz="1800" b="1" dirty="0"/>
              <a:t> </a:t>
            </a:r>
            <a:r>
              <a:rPr lang="en-US" sz="1800" b="1" dirty="0" smtClean="0"/>
              <a:t>42</a:t>
            </a:r>
            <a:endParaRPr lang="pl-PL" altLang="pl-PL" sz="1800" b="1" dirty="0"/>
          </a:p>
        </p:txBody>
      </p:sp>
      <p:pic>
        <p:nvPicPr>
          <p:cNvPr id="5122" name="Picture 2" descr="https://piekary.pl/wp-content/uploads/2020/04/674c3497-e5fe-4364-8456-1a10c8fca0c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49" y="1683879"/>
            <a:ext cx="4391025" cy="329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09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33706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Założenia projektu: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altLang="pl-PL" sz="2000" b="1" dirty="0"/>
          </a:p>
        </p:txBody>
      </p:sp>
      <p:sp>
        <p:nvSpPr>
          <p:cNvPr id="3" name="Prostokąt 2"/>
          <p:cNvSpPr/>
          <p:nvPr/>
        </p:nvSpPr>
        <p:spPr>
          <a:xfrm>
            <a:off x="5318234" y="2136581"/>
            <a:ext cx="35630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effectLst>
                  <a:outerShdw dist="17961" dir="2700000">
                    <a:scrgbClr r="0" g="0" b="0"/>
                  </a:outerShdw>
                </a:effectLst>
              </a:rPr>
              <a:t>Usunięcie zniszczonych urządzeń w miejscu dotychczas istniejącego placu zabaw</a:t>
            </a:r>
            <a:endParaRPr lang="pl-PL" sz="2000" dirty="0"/>
          </a:p>
        </p:txBody>
      </p:sp>
      <p:sp>
        <p:nvSpPr>
          <p:cNvPr id="8" name="Sześciokąt 7"/>
          <p:cNvSpPr/>
          <p:nvPr/>
        </p:nvSpPr>
        <p:spPr>
          <a:xfrm>
            <a:off x="2002038" y="778098"/>
            <a:ext cx="2864252" cy="2185817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10" name="Sześciokąt 9"/>
          <p:cNvSpPr/>
          <p:nvPr/>
        </p:nvSpPr>
        <p:spPr>
          <a:xfrm>
            <a:off x="1988277" y="3059910"/>
            <a:ext cx="2864783" cy="2036529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33706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Założenia projektu: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altLang="pl-PL" sz="2000" b="1" dirty="0"/>
          </a:p>
        </p:txBody>
      </p:sp>
      <p:sp>
        <p:nvSpPr>
          <p:cNvPr id="3" name="Prostokąt 2"/>
          <p:cNvSpPr/>
          <p:nvPr/>
        </p:nvSpPr>
        <p:spPr>
          <a:xfrm>
            <a:off x="5739414" y="996294"/>
            <a:ext cx="3404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Budowa</a:t>
            </a:r>
            <a:r>
              <a:rPr lang="en-US" b="1" dirty="0"/>
              <a:t> </a:t>
            </a:r>
            <a:r>
              <a:rPr lang="pl-PL" b="1" dirty="0" smtClean="0"/>
              <a:t>nowych urządzeń na placu zabaw: huśtawek, zjeżdżalni, piaskownicy, urządzeń wielofunkcyjnych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5739414" y="2413228"/>
            <a:ext cx="3404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/>
              <a:t>Montaż bezpiecznej nawierzchni oraz ławeczek i małej architektury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739413" y="3658511"/>
            <a:ext cx="3309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/>
              <a:t>Instalacja monitoringu w celu zapewnienia bezpieczeństwa</a:t>
            </a:r>
            <a:endParaRPr lang="pl-PL" dirty="0"/>
          </a:p>
        </p:txBody>
      </p:sp>
      <p:sp>
        <p:nvSpPr>
          <p:cNvPr id="8" name="Sześciokąt 7"/>
          <p:cNvSpPr/>
          <p:nvPr/>
        </p:nvSpPr>
        <p:spPr>
          <a:xfrm>
            <a:off x="1802340" y="676502"/>
            <a:ext cx="2058460" cy="1839914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9" name="Sześciokąt 8"/>
          <p:cNvSpPr/>
          <p:nvPr/>
        </p:nvSpPr>
        <p:spPr>
          <a:xfrm>
            <a:off x="3439915" y="1934051"/>
            <a:ext cx="2058460" cy="1680886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10" name="Sześciokąt 9"/>
          <p:cNvSpPr/>
          <p:nvPr/>
        </p:nvSpPr>
        <p:spPr>
          <a:xfrm>
            <a:off x="1801810" y="3061720"/>
            <a:ext cx="2058460" cy="1839914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8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Budki 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lęgowe dla ptaków jerzyków - naturalny sposób </a:t>
            </a:r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komary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072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33706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altLang="pl-PL" sz="2000" b="1" dirty="0"/>
          </a:p>
        </p:txBody>
      </p:sp>
      <p:sp>
        <p:nvSpPr>
          <p:cNvPr id="3" name="Prostokąt 2"/>
          <p:cNvSpPr/>
          <p:nvPr/>
        </p:nvSpPr>
        <p:spPr>
          <a:xfrm>
            <a:off x="5733515" y="1329600"/>
            <a:ext cx="3404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/>
              <a:t>Dom Pomocy Społecznej </a:t>
            </a:r>
            <a:br>
              <a:rPr lang="pl-PL" altLang="pl-PL" b="1" dirty="0" smtClean="0"/>
            </a:br>
            <a:r>
              <a:rPr lang="pl-PL" altLang="pl-PL" b="1" dirty="0" smtClean="0"/>
              <a:t>w Piekarach Śląskich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5739414" y="2711222"/>
            <a:ext cx="3404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b="1" dirty="0" smtClean="0"/>
              <a:t>Miejska Szkoła Podstawowa nr 13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733515" y="3884095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b="1" dirty="0" smtClean="0"/>
              <a:t>Zespół Szkolno</a:t>
            </a:r>
            <a:r>
              <a:rPr lang="pl-PL" altLang="pl-PL" b="1" dirty="0"/>
              <a:t>-</a:t>
            </a:r>
            <a:r>
              <a:rPr lang="pl-PL" altLang="pl-PL" b="1" dirty="0" smtClean="0"/>
              <a:t>Przedszkolny nr 1</a:t>
            </a:r>
            <a:endParaRPr lang="pl-PL" dirty="0"/>
          </a:p>
        </p:txBody>
      </p:sp>
      <p:sp>
        <p:nvSpPr>
          <p:cNvPr id="8" name="Sześciokąt 7"/>
          <p:cNvSpPr/>
          <p:nvPr/>
        </p:nvSpPr>
        <p:spPr>
          <a:xfrm>
            <a:off x="1802340" y="763586"/>
            <a:ext cx="2058460" cy="1839914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9" name="Sześciokąt 8"/>
          <p:cNvSpPr/>
          <p:nvPr/>
        </p:nvSpPr>
        <p:spPr>
          <a:xfrm>
            <a:off x="3439915" y="1975931"/>
            <a:ext cx="2058460" cy="1839914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10" name="Sześciokąt 9"/>
          <p:cNvSpPr/>
          <p:nvPr/>
        </p:nvSpPr>
        <p:spPr>
          <a:xfrm>
            <a:off x="1801810" y="3148804"/>
            <a:ext cx="2058460" cy="1839914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11" name="Prostokąt 10"/>
          <p:cNvSpPr/>
          <p:nvPr/>
        </p:nvSpPr>
        <p:spPr>
          <a:xfrm>
            <a:off x="2333522" y="4962326"/>
            <a:ext cx="110639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 smtClean="0"/>
              <a:t>Źródło: www.google.pl/maps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365136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33706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Założenia projektu: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altLang="pl-PL" sz="2000" b="1" dirty="0"/>
          </a:p>
        </p:txBody>
      </p:sp>
      <p:sp>
        <p:nvSpPr>
          <p:cNvPr id="3" name="Prostokąt 2"/>
          <p:cNvSpPr/>
          <p:nvPr/>
        </p:nvSpPr>
        <p:spPr>
          <a:xfrm>
            <a:off x="5733515" y="1150648"/>
            <a:ext cx="3404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/>
              <a:t>Zakup i montaż budek lęgowych dla jerzyków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5825399" y="2274729"/>
            <a:ext cx="33127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/>
              <a:t>Zwiększenie populacji jerzyków oraz zmniejszenie populacji komarów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825399" y="3653913"/>
            <a:ext cx="3375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/>
              <a:t>Montaż na wysokości, na dachach i ścianach budynków </a:t>
            </a:r>
            <a:br>
              <a:rPr lang="pl-PL" altLang="pl-PL" b="1" dirty="0" smtClean="0"/>
            </a:br>
            <a:r>
              <a:rPr lang="pl-PL" altLang="pl-PL" b="1" dirty="0" smtClean="0"/>
              <a:t>w zależności od możliwości technicznych poszczególnych lokalizacji</a:t>
            </a:r>
            <a:endParaRPr lang="pl-PL" dirty="0"/>
          </a:p>
        </p:txBody>
      </p:sp>
      <p:sp>
        <p:nvSpPr>
          <p:cNvPr id="8" name="Sześciokąt 7"/>
          <p:cNvSpPr/>
          <p:nvPr/>
        </p:nvSpPr>
        <p:spPr>
          <a:xfrm>
            <a:off x="1802340" y="676502"/>
            <a:ext cx="2058460" cy="1839914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9" name="Sześciokąt 8"/>
          <p:cNvSpPr/>
          <p:nvPr/>
        </p:nvSpPr>
        <p:spPr>
          <a:xfrm>
            <a:off x="3439915" y="1895951"/>
            <a:ext cx="2058460" cy="1680886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10" name="Sześciokąt 9"/>
          <p:cNvSpPr/>
          <p:nvPr/>
        </p:nvSpPr>
        <p:spPr>
          <a:xfrm>
            <a:off x="1801810" y="3061720"/>
            <a:ext cx="2058460" cy="1839914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" dirty="0">
              <a:solidFill>
                <a:schemeClr val="tx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802340" y="4895124"/>
            <a:ext cx="20579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00" dirty="0" smtClean="0">
                <a:solidFill>
                  <a:prstClr val="black"/>
                </a:solidFill>
              </a:rPr>
              <a:t>www.whitemad.pl/budki-dla-jerzykow-na-zwyklym-bloku-w-warszawie-te-ptaki-to-najwiekszy-wrog-komarow</a:t>
            </a:r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3793595" y="3567312"/>
            <a:ext cx="17047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00" dirty="0" smtClean="0"/>
              <a:t>www.birdwatching.pl/galerie-autorskie/111-macszym/zdjecie/111914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39829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 animBg="1"/>
      <p:bldP spid="9" grpId="0" animBg="1"/>
      <p:bldP spid="10" grpId="0" animBg="1"/>
      <p:bldP spid="4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Toaleta miejska - </a:t>
            </a:r>
            <a:b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 w 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Kamieniu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172 000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77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33706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altLang="pl-PL" sz="2000" b="1" dirty="0"/>
              <a:t>Park w Kamieniu  ul</a:t>
            </a:r>
            <a:r>
              <a:rPr lang="pl-PL" altLang="pl-PL" sz="2000" b="1" dirty="0" smtClean="0"/>
              <a:t>. Wyspiańskiego</a:t>
            </a:r>
            <a:endParaRPr lang="pl-PL" altLang="pl-PL" sz="2000" b="1" dirty="0"/>
          </a:p>
        </p:txBody>
      </p:sp>
      <p:pic>
        <p:nvPicPr>
          <p:cNvPr id="5" name="Google Shape;6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49597" y="1042404"/>
            <a:ext cx="4528459" cy="41091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3341914" y="4898568"/>
            <a:ext cx="120417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 smtClean="0"/>
              <a:t>Źródło: materiały projektodawcy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386518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782671" y="1143000"/>
            <a:ext cx="3361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l-PL" altLang="pl-PL" sz="2000" b="1" dirty="0" smtClean="0"/>
              <a:t>Budowa toalety miejskiej na terenie Parku w Kamieniu</a:t>
            </a:r>
            <a:endParaRPr lang="pl-PL" altLang="pl-PL" sz="2000" b="1" dirty="0"/>
          </a:p>
        </p:txBody>
      </p:sp>
      <p:sp>
        <p:nvSpPr>
          <p:cNvPr id="13" name="Prostokąt 12"/>
          <p:cNvSpPr/>
          <p:nvPr/>
        </p:nvSpPr>
        <p:spPr>
          <a:xfrm>
            <a:off x="5782671" y="3553853"/>
            <a:ext cx="3361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l-PL" altLang="pl-PL" sz="2000" b="1" dirty="0" smtClean="0"/>
              <a:t>Zwiększenie komfortu użytkowania </a:t>
            </a:r>
            <a:r>
              <a:rPr lang="pl-PL" altLang="pl-PL" sz="2000" b="1" dirty="0"/>
              <a:t>przestrzeni wspólnej</a:t>
            </a:r>
          </a:p>
        </p:txBody>
      </p:sp>
      <p:sp>
        <p:nvSpPr>
          <p:cNvPr id="4" name="Prostokąt 3"/>
          <p:cNvSpPr/>
          <p:nvPr/>
        </p:nvSpPr>
        <p:spPr>
          <a:xfrm>
            <a:off x="5782671" y="2152293"/>
            <a:ext cx="3361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l-PL" altLang="pl-PL" sz="2000" b="1" dirty="0" smtClean="0"/>
              <a:t>Umożliwienie </a:t>
            </a:r>
            <a:r>
              <a:rPr lang="pl-PL" altLang="pl-PL" sz="2000" b="1" dirty="0"/>
              <a:t>różnym grupom społecznym dłuższe przebywanie w </a:t>
            </a:r>
            <a:r>
              <a:rPr lang="pl-PL" altLang="pl-PL" sz="2000" b="1" dirty="0" smtClean="0"/>
              <a:t>parku</a:t>
            </a:r>
            <a:endParaRPr lang="pl-PL" altLang="pl-PL" sz="2000" b="1" dirty="0"/>
          </a:p>
        </p:txBody>
      </p:sp>
      <p:pic>
        <p:nvPicPr>
          <p:cNvPr id="10" name="Google Shape;6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37657" y="1086298"/>
            <a:ext cx="3635829" cy="35568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/>
          <p:cNvSpPr/>
          <p:nvPr/>
        </p:nvSpPr>
        <p:spPr>
          <a:xfrm>
            <a:off x="1950517" y="4643166"/>
            <a:ext cx="120417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 smtClean="0"/>
              <a:t>Źródło: materiały projektodawcy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119679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4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Kultura dostępna </a:t>
            </a:r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Spółdzielczym Domu Kultury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368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7670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2200" dirty="0" smtClean="0">
                <a:latin typeface="+mn-lt"/>
              </a:rPr>
              <a:t>Park </a:t>
            </a:r>
            <a:r>
              <a:rPr lang="pl-PL" sz="2200" dirty="0">
                <a:latin typeface="+mn-lt"/>
              </a:rPr>
              <a:t>imienia Franciszka i Władysława Kotuchów </a:t>
            </a:r>
            <a:r>
              <a:rPr lang="pl-PL" sz="2200" dirty="0" smtClean="0">
                <a:latin typeface="+mn-lt"/>
              </a:rPr>
              <a:t/>
            </a:r>
            <a:br>
              <a:rPr lang="pl-PL" sz="2200" dirty="0" smtClean="0">
                <a:latin typeface="+mn-lt"/>
              </a:rPr>
            </a:br>
            <a:r>
              <a:rPr lang="pl-PL" sz="2200" dirty="0" smtClean="0">
                <a:latin typeface="+mn-lt"/>
              </a:rPr>
              <a:t>w </a:t>
            </a:r>
            <a:r>
              <a:rPr lang="pl-PL" sz="2200" dirty="0">
                <a:latin typeface="+mn-lt"/>
              </a:rPr>
              <a:t>Brzezinach Śląskich ul. Drzymały</a:t>
            </a: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-1748971" y="19860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>
              <a:solidFill>
                <a:srgbClr val="00B0F0"/>
              </a:solidFill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2705599" y="1497185"/>
            <a:ext cx="6037943" cy="3488871"/>
            <a:chOff x="1043608" y="1562755"/>
            <a:chExt cx="7400428" cy="4547177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95" t="18934" r="-3892" b="10905"/>
            <a:stretch/>
          </p:blipFill>
          <p:spPr bwMode="auto">
            <a:xfrm>
              <a:off x="1043608" y="1562755"/>
              <a:ext cx="7400428" cy="4547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Prostokąt 7"/>
            <p:cNvSpPr/>
            <p:nvPr/>
          </p:nvSpPr>
          <p:spPr>
            <a:xfrm>
              <a:off x="3131840" y="2105093"/>
              <a:ext cx="1814949" cy="3052099"/>
            </a:xfrm>
            <a:custGeom>
              <a:avLst/>
              <a:gdLst>
                <a:gd name="connsiteX0" fmla="*/ 0 w 1800200"/>
                <a:gd name="connsiteY0" fmla="*/ 0 h 3096344"/>
                <a:gd name="connsiteX1" fmla="*/ 1800200 w 1800200"/>
                <a:gd name="connsiteY1" fmla="*/ 0 h 3096344"/>
                <a:gd name="connsiteX2" fmla="*/ 1800200 w 1800200"/>
                <a:gd name="connsiteY2" fmla="*/ 3096344 h 3096344"/>
                <a:gd name="connsiteX3" fmla="*/ 0 w 1800200"/>
                <a:gd name="connsiteY3" fmla="*/ 3096344 h 3096344"/>
                <a:gd name="connsiteX4" fmla="*/ 0 w 1800200"/>
                <a:gd name="connsiteY4" fmla="*/ 0 h 3096344"/>
                <a:gd name="connsiteX0" fmla="*/ 766916 w 1800200"/>
                <a:gd name="connsiteY0" fmla="*/ 117987 h 3096344"/>
                <a:gd name="connsiteX1" fmla="*/ 1800200 w 1800200"/>
                <a:gd name="connsiteY1" fmla="*/ 0 h 3096344"/>
                <a:gd name="connsiteX2" fmla="*/ 1800200 w 1800200"/>
                <a:gd name="connsiteY2" fmla="*/ 3096344 h 3096344"/>
                <a:gd name="connsiteX3" fmla="*/ 0 w 1800200"/>
                <a:gd name="connsiteY3" fmla="*/ 3096344 h 3096344"/>
                <a:gd name="connsiteX4" fmla="*/ 766916 w 1800200"/>
                <a:gd name="connsiteY4" fmla="*/ 117987 h 3096344"/>
                <a:gd name="connsiteX0" fmla="*/ 1120877 w 1800200"/>
                <a:gd name="connsiteY0" fmla="*/ 634181 h 3096344"/>
                <a:gd name="connsiteX1" fmla="*/ 1800200 w 1800200"/>
                <a:gd name="connsiteY1" fmla="*/ 0 h 3096344"/>
                <a:gd name="connsiteX2" fmla="*/ 1800200 w 1800200"/>
                <a:gd name="connsiteY2" fmla="*/ 3096344 h 3096344"/>
                <a:gd name="connsiteX3" fmla="*/ 0 w 1800200"/>
                <a:gd name="connsiteY3" fmla="*/ 3096344 h 3096344"/>
                <a:gd name="connsiteX4" fmla="*/ 1120877 w 1800200"/>
                <a:gd name="connsiteY4" fmla="*/ 634181 h 3096344"/>
                <a:gd name="connsiteX0" fmla="*/ 1017639 w 1800200"/>
                <a:gd name="connsiteY0" fmla="*/ 73743 h 3096344"/>
                <a:gd name="connsiteX1" fmla="*/ 1800200 w 1800200"/>
                <a:gd name="connsiteY1" fmla="*/ 0 h 3096344"/>
                <a:gd name="connsiteX2" fmla="*/ 1800200 w 1800200"/>
                <a:gd name="connsiteY2" fmla="*/ 3096344 h 3096344"/>
                <a:gd name="connsiteX3" fmla="*/ 0 w 1800200"/>
                <a:gd name="connsiteY3" fmla="*/ 3096344 h 3096344"/>
                <a:gd name="connsiteX4" fmla="*/ 1017639 w 1800200"/>
                <a:gd name="connsiteY4" fmla="*/ 73743 h 3096344"/>
                <a:gd name="connsiteX0" fmla="*/ 1017639 w 1800200"/>
                <a:gd name="connsiteY0" fmla="*/ 73743 h 3096344"/>
                <a:gd name="connsiteX1" fmla="*/ 1800200 w 1800200"/>
                <a:gd name="connsiteY1" fmla="*/ 0 h 3096344"/>
                <a:gd name="connsiteX2" fmla="*/ 1490484 w 1800200"/>
                <a:gd name="connsiteY2" fmla="*/ 3066847 h 3096344"/>
                <a:gd name="connsiteX3" fmla="*/ 0 w 1800200"/>
                <a:gd name="connsiteY3" fmla="*/ 3096344 h 3096344"/>
                <a:gd name="connsiteX4" fmla="*/ 1017639 w 1800200"/>
                <a:gd name="connsiteY4" fmla="*/ 73743 h 3096344"/>
                <a:gd name="connsiteX0" fmla="*/ 1017639 w 1814949"/>
                <a:gd name="connsiteY0" fmla="*/ 73743 h 3096344"/>
                <a:gd name="connsiteX1" fmla="*/ 1800200 w 1814949"/>
                <a:gd name="connsiteY1" fmla="*/ 0 h 3096344"/>
                <a:gd name="connsiteX2" fmla="*/ 1814949 w 1814949"/>
                <a:gd name="connsiteY2" fmla="*/ 3081596 h 3096344"/>
                <a:gd name="connsiteX3" fmla="*/ 0 w 1814949"/>
                <a:gd name="connsiteY3" fmla="*/ 3096344 h 3096344"/>
                <a:gd name="connsiteX4" fmla="*/ 1017639 w 1814949"/>
                <a:gd name="connsiteY4" fmla="*/ 73743 h 3096344"/>
                <a:gd name="connsiteX0" fmla="*/ 1017639 w 1814949"/>
                <a:gd name="connsiteY0" fmla="*/ 29498 h 3052099"/>
                <a:gd name="connsiteX1" fmla="*/ 1682213 w 1814949"/>
                <a:gd name="connsiteY1" fmla="*/ 0 h 3052099"/>
                <a:gd name="connsiteX2" fmla="*/ 1814949 w 1814949"/>
                <a:gd name="connsiteY2" fmla="*/ 3037351 h 3052099"/>
                <a:gd name="connsiteX3" fmla="*/ 0 w 1814949"/>
                <a:gd name="connsiteY3" fmla="*/ 3052099 h 3052099"/>
                <a:gd name="connsiteX4" fmla="*/ 1017639 w 1814949"/>
                <a:gd name="connsiteY4" fmla="*/ 29498 h 305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4949" h="3052099">
                  <a:moveTo>
                    <a:pt x="1017639" y="29498"/>
                  </a:moveTo>
                  <a:lnTo>
                    <a:pt x="1682213" y="0"/>
                  </a:lnTo>
                  <a:cubicBezTo>
                    <a:pt x="1687129" y="1027199"/>
                    <a:pt x="1810033" y="2010152"/>
                    <a:pt x="1814949" y="3037351"/>
                  </a:cubicBezTo>
                  <a:lnTo>
                    <a:pt x="0" y="3052099"/>
                  </a:lnTo>
                  <a:lnTo>
                    <a:pt x="1017639" y="29498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635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33706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altLang="pl-PL" sz="2000" b="1" dirty="0" smtClean="0"/>
              <a:t>Spółdzielczy Dom Kultury, ul. Kazimierza Wielkiego 1</a:t>
            </a:r>
            <a:endParaRPr lang="pl-PL" altLang="pl-PL" sz="2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1" y="1592923"/>
            <a:ext cx="6504525" cy="306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106610" y="4660900"/>
            <a:ext cx="641727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00" b="1" dirty="0" smtClean="0"/>
              <a:t>Źródło: nagranie z </a:t>
            </a:r>
            <a:r>
              <a:rPr lang="pl-PL" sz="600" b="1" dirty="0" err="1" smtClean="0"/>
              <a:t>drona</a:t>
            </a:r>
            <a:r>
              <a:rPr lang="pl-PL" sz="600" b="1" dirty="0" smtClean="0"/>
              <a:t>, HIGH CAM</a:t>
            </a:r>
            <a:endParaRPr lang="pl-PL" sz="600" b="1" dirty="0"/>
          </a:p>
        </p:txBody>
      </p:sp>
    </p:spTree>
    <p:extLst>
      <p:ext uri="{BB962C8B-B14F-4D97-AF65-F5344CB8AC3E}">
        <p14:creationId xmlns:p14="http://schemas.microsoft.com/office/powerpoint/2010/main" val="298574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" name="Sześciokąt 5"/>
          <p:cNvSpPr/>
          <p:nvPr/>
        </p:nvSpPr>
        <p:spPr>
          <a:xfrm>
            <a:off x="1802340" y="746234"/>
            <a:ext cx="2244144" cy="2025425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ześciokąt 9"/>
          <p:cNvSpPr/>
          <p:nvPr/>
        </p:nvSpPr>
        <p:spPr>
          <a:xfrm>
            <a:off x="1801810" y="2994823"/>
            <a:ext cx="2244144" cy="2025425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6190526" y="1181787"/>
            <a:ext cx="295347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300" b="1" dirty="0" smtClean="0"/>
              <a:t>Wydarzenia kulturalne na scenie SDK</a:t>
            </a:r>
            <a:endParaRPr lang="pl-PL" sz="2300" b="1" dirty="0"/>
          </a:p>
        </p:txBody>
      </p:sp>
      <p:sp>
        <p:nvSpPr>
          <p:cNvPr id="13" name="Prostokąt 12"/>
          <p:cNvSpPr/>
          <p:nvPr/>
        </p:nvSpPr>
        <p:spPr>
          <a:xfrm>
            <a:off x="6190526" y="2539788"/>
            <a:ext cx="272487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300" b="1" dirty="0" smtClean="0"/>
              <a:t>Koncerty, kabarety</a:t>
            </a:r>
            <a:endParaRPr lang="pl-PL" sz="2300" b="1" dirty="0"/>
          </a:p>
        </p:txBody>
      </p:sp>
      <p:sp>
        <p:nvSpPr>
          <p:cNvPr id="7" name="Sześciokąt 6"/>
          <p:cNvSpPr/>
          <p:nvPr/>
        </p:nvSpPr>
        <p:spPr>
          <a:xfrm>
            <a:off x="3757610" y="1835146"/>
            <a:ext cx="2244144" cy="2025425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039854" y="3784397"/>
            <a:ext cx="314224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300" b="1" dirty="0"/>
              <a:t>I</a:t>
            </a:r>
            <a:r>
              <a:rPr lang="pl-PL" sz="2300" b="1" dirty="0" smtClean="0"/>
              <a:t>ntegracja mieszkańców</a:t>
            </a:r>
            <a:endParaRPr lang="pl-PL" sz="2300" b="1" dirty="0"/>
          </a:p>
        </p:txBody>
      </p:sp>
    </p:spTree>
    <p:extLst>
      <p:ext uri="{BB962C8B-B14F-4D97-AF65-F5344CB8AC3E}">
        <p14:creationId xmlns:p14="http://schemas.microsoft.com/office/powerpoint/2010/main" val="315129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 animBg="1"/>
      <p:bldP spid="3" grpId="0"/>
      <p:bldP spid="13" grpId="0"/>
      <p:bldP spid="7" grpId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Sześciokąt 8"/>
          <p:cNvSpPr/>
          <p:nvPr/>
        </p:nvSpPr>
        <p:spPr>
          <a:xfrm>
            <a:off x="1802340" y="763586"/>
            <a:ext cx="1620000" cy="1562994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ześciokąt 10"/>
          <p:cNvSpPr/>
          <p:nvPr/>
        </p:nvSpPr>
        <p:spPr>
          <a:xfrm>
            <a:off x="3201788" y="1548185"/>
            <a:ext cx="1620000" cy="1562994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ześciokąt 11"/>
          <p:cNvSpPr/>
          <p:nvPr/>
        </p:nvSpPr>
        <p:spPr>
          <a:xfrm>
            <a:off x="1802340" y="2396254"/>
            <a:ext cx="1620000" cy="1562994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Sześciokąt 13"/>
          <p:cNvSpPr/>
          <p:nvPr/>
        </p:nvSpPr>
        <p:spPr>
          <a:xfrm>
            <a:off x="3201788" y="3199506"/>
            <a:ext cx="1620000" cy="1562994"/>
          </a:xfrm>
          <a:prstGeom prst="hexagon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/>
          <p:cNvSpPr/>
          <p:nvPr/>
        </p:nvSpPr>
        <p:spPr>
          <a:xfrm>
            <a:off x="6281366" y="1161836"/>
            <a:ext cx="2298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Warsztaty</a:t>
            </a:r>
            <a:endParaRPr lang="pl-PL" sz="2400" dirty="0"/>
          </a:p>
        </p:txBody>
      </p:sp>
      <p:sp>
        <p:nvSpPr>
          <p:cNvPr id="16" name="Prostokąt 15"/>
          <p:cNvSpPr/>
          <p:nvPr/>
        </p:nvSpPr>
        <p:spPr>
          <a:xfrm>
            <a:off x="6290892" y="2038349"/>
            <a:ext cx="1343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/>
              <a:t>Prelekcje</a:t>
            </a:r>
            <a:endParaRPr lang="pl-PL" sz="2400" dirty="0"/>
          </a:p>
        </p:txBody>
      </p:sp>
      <p:sp>
        <p:nvSpPr>
          <p:cNvPr id="17" name="Prostokąt 16"/>
          <p:cNvSpPr/>
          <p:nvPr/>
        </p:nvSpPr>
        <p:spPr>
          <a:xfrm>
            <a:off x="6290892" y="2866460"/>
            <a:ext cx="884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/>
              <a:t>Kursy</a:t>
            </a:r>
            <a:endParaRPr lang="pl-PL" sz="2400" dirty="0"/>
          </a:p>
        </p:txBody>
      </p:sp>
      <p:sp>
        <p:nvSpPr>
          <p:cNvPr id="18" name="Prostokąt 17"/>
          <p:cNvSpPr/>
          <p:nvPr/>
        </p:nvSpPr>
        <p:spPr>
          <a:xfrm>
            <a:off x="6286129" y="3682412"/>
            <a:ext cx="1379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/>
              <a:t>Szkolenia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59400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1" grpId="0" animBg="1"/>
      <p:bldP spid="12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Pumptrack - budowa rowerowego toru ziemnego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263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992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76705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altLang="pl-PL" sz="2000" b="1" dirty="0" smtClean="0"/>
              <a:t>Plac u zbiegu ulic Śląskiej, Szmaragdowej i Szeptyckiego</a:t>
            </a:r>
            <a:endParaRPr lang="pl-PL" altLang="pl-PL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172" y="1550737"/>
            <a:ext cx="3467921" cy="339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731172" y="4908093"/>
            <a:ext cx="110639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 smtClean="0"/>
              <a:t>Źródło: www.google.pl/maps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257802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Symbol zastępczy zawartości 2"/>
          <p:cNvSpPr>
            <a:spLocks noGrp="1"/>
          </p:cNvSpPr>
          <p:nvPr>
            <p:ph idx="1"/>
          </p:nvPr>
        </p:nvSpPr>
        <p:spPr>
          <a:xfrm>
            <a:off x="5231049" y="1239386"/>
            <a:ext cx="3572640" cy="48063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2000" dirty="0" smtClean="0">
                <a:latin typeface="+mj-lt"/>
              </a:rPr>
              <a:t>Budowa toru typu </a:t>
            </a:r>
            <a:r>
              <a:rPr lang="pl-PL" sz="2000" dirty="0" err="1" smtClean="0">
                <a:latin typeface="+mj-lt"/>
              </a:rPr>
              <a:t>pumptrack</a:t>
            </a:r>
            <a:endParaRPr lang="de-DE" sz="2000" dirty="0">
              <a:latin typeface="+mj-lt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220239" y="3626657"/>
            <a:ext cx="3839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dirty="0" smtClean="0">
                <a:latin typeface="+mj-lt"/>
              </a:rPr>
              <a:t>Stworzenie obiektu rekreacyjnego do jazdy na rowerze, rolkach, hulajnogach i deskorolkach</a:t>
            </a:r>
            <a:endParaRPr lang="de-DE" sz="2000" dirty="0">
              <a:latin typeface="+mj-lt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5220239" y="2156057"/>
            <a:ext cx="38501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dirty="0" smtClean="0">
                <a:latin typeface="+mj-lt"/>
              </a:rPr>
              <a:t>Wykonanie z materiałów naturalnych, w związku z czym jest w pełni przyjazny dla środowiska</a:t>
            </a:r>
            <a:endParaRPr lang="pl-PL" sz="2000" dirty="0">
              <a:latin typeface="+mj-lt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2178892" y="2985923"/>
            <a:ext cx="3041347" cy="2209321"/>
            <a:chOff x="2178892" y="2985923"/>
            <a:chExt cx="3041347" cy="2209321"/>
          </a:xfrm>
        </p:grpSpPr>
        <p:sp>
          <p:nvSpPr>
            <p:cNvPr id="15" name="Sześciokąt 14"/>
            <p:cNvSpPr/>
            <p:nvPr/>
          </p:nvSpPr>
          <p:spPr>
            <a:xfrm>
              <a:off x="2178892" y="2985923"/>
              <a:ext cx="2312276" cy="2042160"/>
            </a:xfrm>
            <a:prstGeom prst="hexagon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/>
            <p:cNvSpPr/>
            <p:nvPr/>
          </p:nvSpPr>
          <p:spPr>
            <a:xfrm>
              <a:off x="2473182" y="5010578"/>
              <a:ext cx="2747057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600" dirty="0"/>
                <a:t>https://gliwice.eu/aktualnosci/miasto/mozna-skakac</a:t>
              </a:r>
            </a:p>
          </p:txBody>
        </p:sp>
      </p:grpSp>
      <p:grpSp>
        <p:nvGrpSpPr>
          <p:cNvPr id="3" name="Grupa 2"/>
          <p:cNvGrpSpPr/>
          <p:nvPr/>
        </p:nvGrpSpPr>
        <p:grpSpPr>
          <a:xfrm>
            <a:off x="2186152" y="693684"/>
            <a:ext cx="2312276" cy="2268207"/>
            <a:chOff x="2186152" y="693684"/>
            <a:chExt cx="2312276" cy="2268207"/>
          </a:xfrm>
        </p:grpSpPr>
        <p:sp>
          <p:nvSpPr>
            <p:cNvPr id="16" name="Sześciokąt 15"/>
            <p:cNvSpPr/>
            <p:nvPr/>
          </p:nvSpPr>
          <p:spPr>
            <a:xfrm>
              <a:off x="2186152" y="693684"/>
              <a:ext cx="2312276" cy="2042160"/>
            </a:xfrm>
            <a:prstGeom prst="hexagon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rostokąt 4"/>
            <p:cNvSpPr/>
            <p:nvPr/>
          </p:nvSpPr>
          <p:spPr>
            <a:xfrm>
              <a:off x="2602111" y="2684892"/>
              <a:ext cx="189631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600" dirty="0"/>
                <a:t>https://wola.waw.pl/2019/04/04/pumptrack-i-droga-dla-rolkarzy-w-wolskich-parkach/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932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 Zakup narzędzi szlifierskich </a:t>
            </a:r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malarskich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2 840,48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624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76705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altLang="pl-PL" sz="2000" b="1" dirty="0" smtClean="0"/>
              <a:t>Wielopoziomowa Drużyna Harcerska Piekarskie Nagle, </a:t>
            </a:r>
            <a:br>
              <a:rPr lang="pl-PL" altLang="pl-PL" sz="2000" b="1" dirty="0" smtClean="0"/>
            </a:br>
            <a:r>
              <a:rPr lang="pl-PL" altLang="pl-PL" sz="2000" b="1" dirty="0" smtClean="0"/>
              <a:t>Miejski Dom Kultury nr 2</a:t>
            </a:r>
            <a:endParaRPr lang="pl-PL" altLang="pl-PL" sz="2000" b="1" dirty="0"/>
          </a:p>
        </p:txBody>
      </p:sp>
      <p:pic>
        <p:nvPicPr>
          <p:cNvPr id="6146" name="Picture 2" descr="Brak dostępnego opisu zdjęcia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240" y="2151287"/>
            <a:ext cx="1964646" cy="196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mdk2.piekary.pl/wp-content/uploads/cropped-LOGO-MDK-bez-t%C5%82a-akt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441" y="2151287"/>
            <a:ext cx="2775994" cy="196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36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33706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Założenia projektu: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altLang="pl-PL" sz="2000" b="1" dirty="0"/>
          </a:p>
        </p:txBody>
      </p:sp>
      <p:sp>
        <p:nvSpPr>
          <p:cNvPr id="3" name="Prostokąt 2"/>
          <p:cNvSpPr/>
          <p:nvPr/>
        </p:nvSpPr>
        <p:spPr>
          <a:xfrm>
            <a:off x="5733515" y="1150648"/>
            <a:ext cx="3404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/>
              <a:t>Zakup narzędzi szlifierskich dla drużyny harcerskiej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5779457" y="2275636"/>
            <a:ext cx="33127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/>
              <a:t>Zwiększenie zainteresowania wolontariatem oraz harcerską działalnością społeczną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779457" y="3884095"/>
            <a:ext cx="29441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/>
              <a:t>Nabycie umiejętności manualnych</a:t>
            </a:r>
            <a:endParaRPr lang="pl-PL" dirty="0"/>
          </a:p>
        </p:txBody>
      </p:sp>
      <p:sp>
        <p:nvSpPr>
          <p:cNvPr id="8" name="Sześciokąt 7"/>
          <p:cNvSpPr/>
          <p:nvPr/>
        </p:nvSpPr>
        <p:spPr>
          <a:xfrm>
            <a:off x="1802340" y="676502"/>
            <a:ext cx="2058460" cy="1839914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9" name="Sześciokąt 8"/>
          <p:cNvSpPr/>
          <p:nvPr/>
        </p:nvSpPr>
        <p:spPr>
          <a:xfrm>
            <a:off x="3439915" y="1895951"/>
            <a:ext cx="2058460" cy="1680886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15" name="Prostokąt 14"/>
          <p:cNvSpPr/>
          <p:nvPr/>
        </p:nvSpPr>
        <p:spPr>
          <a:xfrm>
            <a:off x="3860270" y="3564205"/>
            <a:ext cx="136434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700" dirty="0" smtClean="0"/>
              <a:t>Źródło: Profil FB, ZHP Piekary</a:t>
            </a:r>
            <a:endParaRPr lang="pl-PL" sz="700" dirty="0"/>
          </a:p>
        </p:txBody>
      </p:sp>
      <p:sp>
        <p:nvSpPr>
          <p:cNvPr id="17" name="Prostokąt 16"/>
          <p:cNvSpPr/>
          <p:nvPr/>
        </p:nvSpPr>
        <p:spPr>
          <a:xfrm>
            <a:off x="2260070" y="2515999"/>
            <a:ext cx="136434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700" dirty="0" smtClean="0"/>
              <a:t>Źródło: pixabay.com</a:t>
            </a:r>
            <a:endParaRPr lang="pl-PL" sz="700" dirty="0"/>
          </a:p>
        </p:txBody>
      </p:sp>
      <p:grpSp>
        <p:nvGrpSpPr>
          <p:cNvPr id="5" name="Grupa 4"/>
          <p:cNvGrpSpPr/>
          <p:nvPr/>
        </p:nvGrpSpPr>
        <p:grpSpPr>
          <a:xfrm>
            <a:off x="1801810" y="3061720"/>
            <a:ext cx="2058460" cy="2020080"/>
            <a:chOff x="1801810" y="3061720"/>
            <a:chExt cx="2058460" cy="2020080"/>
          </a:xfrm>
        </p:grpSpPr>
        <p:sp>
          <p:nvSpPr>
            <p:cNvPr id="10" name="Sześciokąt 9"/>
            <p:cNvSpPr/>
            <p:nvPr/>
          </p:nvSpPr>
          <p:spPr>
            <a:xfrm>
              <a:off x="1801810" y="3061720"/>
              <a:ext cx="2058460" cy="1839914"/>
            </a:xfrm>
            <a:prstGeom prst="hexagon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600" dirty="0">
                <a:solidFill>
                  <a:schemeClr val="tx1"/>
                </a:solidFill>
              </a:endParaRPr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2260069" y="4881745"/>
              <a:ext cx="136434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altLang="pl-PL" sz="700" dirty="0" smtClean="0"/>
                <a:t>Źródło: pixabay.com</a:t>
              </a:r>
              <a:endParaRPr lang="pl-PL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6673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 animBg="1"/>
      <p:bldP spid="9" grpId="0" animBg="1"/>
      <p:bldP spid="15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 Pomyśl o zdrowiu- rozwój turystyki rowerowej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19 999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533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Sześciokąt 9"/>
          <p:cNvSpPr/>
          <p:nvPr/>
        </p:nvSpPr>
        <p:spPr>
          <a:xfrm>
            <a:off x="1801810" y="2989943"/>
            <a:ext cx="2276704" cy="1998775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4804229" y="1388897"/>
            <a:ext cx="42381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300" b="1" dirty="0"/>
              <a:t>Modernizacja i rozbudowa istniejącego placu zabaw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4804229" y="3412249"/>
            <a:ext cx="370114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300" b="1" dirty="0"/>
              <a:t>Instalacja urządzeń linowych poprawiających sprawność fizyczną dla starszych dzieci</a:t>
            </a:r>
          </a:p>
        </p:txBody>
      </p:sp>
      <p:sp>
        <p:nvSpPr>
          <p:cNvPr id="9" name="Sześciokąt 8"/>
          <p:cNvSpPr/>
          <p:nvPr/>
        </p:nvSpPr>
        <p:spPr>
          <a:xfrm>
            <a:off x="1809070" y="789620"/>
            <a:ext cx="2276704" cy="1998775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6607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3" grpId="0"/>
      <p:bldP spid="13" grpId="0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76705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altLang="pl-PL" sz="2000" b="1" dirty="0" smtClean="0"/>
              <a:t>Hufiec ZHP Piekary Śląskie, </a:t>
            </a:r>
            <a:br>
              <a:rPr lang="pl-PL" altLang="pl-PL" sz="2000" b="1" dirty="0" smtClean="0"/>
            </a:br>
            <a:r>
              <a:rPr lang="pl-PL" altLang="pl-PL" sz="2000" b="1" dirty="0" smtClean="0"/>
              <a:t>Centrum Usług Społecznych, ul. Kusocińskiego 4</a:t>
            </a:r>
            <a:endParaRPr lang="pl-PL" altLang="pl-PL" sz="2000" b="1" dirty="0"/>
          </a:p>
        </p:txBody>
      </p:sp>
      <p:pic>
        <p:nvPicPr>
          <p:cNvPr id="9220" name="Picture 4" descr="Nowe godziny otwarcia CUS - Centrum Usług Społecznych w Piekarac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510" y="1947747"/>
            <a:ext cx="260985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hufiecpiekary.files.wordpress.com/2018/08/logo-hufca-e1585943088869.png?w=234&amp;h=234&amp;crop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098">
            <a:off x="2623002" y="1804419"/>
            <a:ext cx="2515053" cy="251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26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33706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Założenia projektu: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altLang="pl-PL" sz="2000" b="1" dirty="0"/>
          </a:p>
        </p:txBody>
      </p:sp>
      <p:sp>
        <p:nvSpPr>
          <p:cNvPr id="3" name="Prostokąt 2"/>
          <p:cNvSpPr/>
          <p:nvPr/>
        </p:nvSpPr>
        <p:spPr>
          <a:xfrm>
            <a:off x="5733515" y="976480"/>
            <a:ext cx="3404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/>
              <a:t>Zakup rowerów i dodatkowego sprzętu rowerowego, jak np.: kaski, kamizelki odblaskowe, zabezpieczenia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5779456" y="2269716"/>
            <a:ext cx="33645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/>
              <a:t>Zwiększenie dostępności turystyki rowerowej </a:t>
            </a:r>
            <a:br>
              <a:rPr lang="pl-PL" altLang="pl-PL" b="1" dirty="0" smtClean="0"/>
            </a:br>
            <a:r>
              <a:rPr lang="pl-PL" altLang="pl-PL" b="1" dirty="0" smtClean="0"/>
              <a:t>ze szczególnym uwzględnieniem dzieci zrzeszonych </a:t>
            </a:r>
            <a:br>
              <a:rPr lang="pl-PL" altLang="pl-PL" b="1" dirty="0" smtClean="0"/>
            </a:br>
            <a:r>
              <a:rPr lang="pl-PL" altLang="pl-PL" b="1" dirty="0" smtClean="0"/>
              <a:t>w organizacjach harcerskich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779457" y="3927637"/>
            <a:ext cx="29441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/>
              <a:t>Edukacja w zakresie przepisów drogowych</a:t>
            </a:r>
            <a:endParaRPr lang="pl-PL" dirty="0"/>
          </a:p>
        </p:txBody>
      </p:sp>
      <p:sp>
        <p:nvSpPr>
          <p:cNvPr id="8" name="Sześciokąt 7"/>
          <p:cNvSpPr/>
          <p:nvPr/>
        </p:nvSpPr>
        <p:spPr>
          <a:xfrm>
            <a:off x="1802340" y="676502"/>
            <a:ext cx="2058460" cy="1839914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9" name="Sześciokąt 8"/>
          <p:cNvSpPr/>
          <p:nvPr/>
        </p:nvSpPr>
        <p:spPr>
          <a:xfrm>
            <a:off x="3439915" y="1895951"/>
            <a:ext cx="2058460" cy="1680886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15" name="Prostokąt 14"/>
          <p:cNvSpPr/>
          <p:nvPr/>
        </p:nvSpPr>
        <p:spPr>
          <a:xfrm>
            <a:off x="3860270" y="3564205"/>
            <a:ext cx="136434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700" dirty="0" smtClean="0"/>
              <a:t>Źródło: Profil FB, ZHP Piekary</a:t>
            </a:r>
            <a:endParaRPr lang="pl-PL" sz="700" dirty="0"/>
          </a:p>
        </p:txBody>
      </p:sp>
      <p:sp>
        <p:nvSpPr>
          <p:cNvPr id="17" name="Prostokąt 16"/>
          <p:cNvSpPr/>
          <p:nvPr/>
        </p:nvSpPr>
        <p:spPr>
          <a:xfrm>
            <a:off x="2260070" y="2515999"/>
            <a:ext cx="136434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700" dirty="0" smtClean="0"/>
              <a:t>Źródło: pixabay.com</a:t>
            </a:r>
            <a:endParaRPr lang="pl-PL" sz="700" dirty="0"/>
          </a:p>
        </p:txBody>
      </p:sp>
      <p:sp>
        <p:nvSpPr>
          <p:cNvPr id="10" name="Sześciokąt 9"/>
          <p:cNvSpPr/>
          <p:nvPr/>
        </p:nvSpPr>
        <p:spPr>
          <a:xfrm>
            <a:off x="1801810" y="3061720"/>
            <a:ext cx="2058460" cy="1839914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" dirty="0">
              <a:solidFill>
                <a:schemeClr val="tx1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2260069" y="4881745"/>
            <a:ext cx="136434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700" dirty="0" smtClean="0"/>
              <a:t>Źródło: pixabay.com</a:t>
            </a:r>
            <a:endParaRPr lang="pl-PL" sz="700" dirty="0"/>
          </a:p>
        </p:txBody>
      </p:sp>
    </p:spTree>
    <p:extLst>
      <p:ext uri="{BB962C8B-B14F-4D97-AF65-F5344CB8AC3E}">
        <p14:creationId xmlns:p14="http://schemas.microsoft.com/office/powerpoint/2010/main" val="295395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 animBg="1"/>
      <p:bldP spid="9" grpId="0" animBg="1"/>
      <p:bldP spid="15" grpId="0"/>
      <p:bldP spid="17" grpId="0"/>
      <p:bldP spid="10" grpId="0" animBg="1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 Pomyśl o zdrowiu- tężnia solankowa Piekary Szarlej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370 000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007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7670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2200" b="1" dirty="0" smtClean="0">
                <a:latin typeface="+mn-lt"/>
              </a:rPr>
              <a:t>Piekary Szarlej, Park Wolności</a:t>
            </a:r>
            <a:endParaRPr lang="pl-PL" sz="2200" b="1" dirty="0">
              <a:latin typeface="+mn-lt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-1748971" y="19860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>
              <a:solidFill>
                <a:srgbClr val="00B0F0"/>
              </a:solidFill>
            </a:endParaRPr>
          </a:p>
        </p:txBody>
      </p:sp>
      <p:pic>
        <p:nvPicPr>
          <p:cNvPr id="3074" name="Picture 2" descr="C:\Users\dsafader\Desktop\BO\VII Edycja\prezentacja szablon\teznia wolnos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12" y="1675255"/>
            <a:ext cx="5161189" cy="307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884712" y="4752862"/>
            <a:ext cx="110639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 smtClean="0"/>
              <a:t>Źródło: www.google.pl/maps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296368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070" y="0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Sześciokąt 9"/>
          <p:cNvSpPr/>
          <p:nvPr/>
        </p:nvSpPr>
        <p:spPr>
          <a:xfrm>
            <a:off x="1801810" y="2989943"/>
            <a:ext cx="2276704" cy="1998775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4864663" y="1034956"/>
            <a:ext cx="398504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300" b="1" dirty="0" smtClean="0"/>
              <a:t>Budowa tężni solankowej wraz  z zadaszeniem, oświetleniem </a:t>
            </a:r>
            <a:br>
              <a:rPr lang="pl-PL" altLang="pl-PL" sz="2300" b="1" dirty="0" smtClean="0"/>
            </a:br>
            <a:r>
              <a:rPr lang="pl-PL" altLang="pl-PL" sz="2300" b="1" dirty="0" smtClean="0"/>
              <a:t>i ławeczkami</a:t>
            </a:r>
            <a:endParaRPr lang="pl-PL" sz="2300" b="1" dirty="0"/>
          </a:p>
        </p:txBody>
      </p:sp>
      <p:sp>
        <p:nvSpPr>
          <p:cNvPr id="13" name="Prostokąt 12"/>
          <p:cNvSpPr/>
          <p:nvPr/>
        </p:nvSpPr>
        <p:spPr>
          <a:xfrm>
            <a:off x="4864663" y="2432448"/>
            <a:ext cx="382201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300" b="1" dirty="0" smtClean="0"/>
              <a:t>Poprawa samopoczucia </a:t>
            </a:r>
            <a:br>
              <a:rPr lang="pl-PL" altLang="pl-PL" sz="2300" b="1" dirty="0" smtClean="0"/>
            </a:br>
            <a:r>
              <a:rPr lang="pl-PL" altLang="pl-PL" sz="2300" b="1" dirty="0" smtClean="0"/>
              <a:t>i stanu zdrowia mieszkańców</a:t>
            </a:r>
            <a:endParaRPr lang="pl-PL" altLang="pl-PL" sz="2300" b="1" dirty="0"/>
          </a:p>
        </p:txBody>
      </p:sp>
      <p:sp>
        <p:nvSpPr>
          <p:cNvPr id="9" name="Sześciokąt 8"/>
          <p:cNvSpPr/>
          <p:nvPr/>
        </p:nvSpPr>
        <p:spPr>
          <a:xfrm>
            <a:off x="1809070" y="789620"/>
            <a:ext cx="2276704" cy="1998775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4925099" y="3604352"/>
            <a:ext cx="342011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300" b="1" dirty="0" smtClean="0"/>
              <a:t>Lokalizacja w centrum, umożliwiająca dostęp wszystkim mieszkańcom</a:t>
            </a:r>
            <a:endParaRPr lang="pl-PL" altLang="pl-PL" sz="2300" b="1" dirty="0"/>
          </a:p>
        </p:txBody>
      </p:sp>
      <p:sp>
        <p:nvSpPr>
          <p:cNvPr id="8" name="Prostokąt 7"/>
          <p:cNvSpPr/>
          <p:nvPr/>
        </p:nvSpPr>
        <p:spPr>
          <a:xfrm>
            <a:off x="1792514" y="496033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800" dirty="0" err="1" smtClean="0"/>
              <a:t>Zdjęcia:http</a:t>
            </a:r>
            <a:r>
              <a:rPr lang="pl-PL" sz="800" dirty="0"/>
              <a:t>://www.rymanowzdroj.net/atrakcje/teznia-solankowa/</a:t>
            </a:r>
          </a:p>
        </p:txBody>
      </p:sp>
    </p:spTree>
    <p:extLst>
      <p:ext uri="{BB962C8B-B14F-4D97-AF65-F5344CB8AC3E}">
        <p14:creationId xmlns:p14="http://schemas.microsoft.com/office/powerpoint/2010/main" val="59251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3" grpId="0"/>
      <p:bldP spid="13" grpId="0"/>
      <p:bldP spid="9" grpId="0" animBg="1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pl-PL" sz="40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Bardzo potrzebny remont krótkiej drogi bocznej od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</a:t>
            </a:r>
            <a:r>
              <a:rPr lang="pl-PL" sz="40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Bytomskiej – okolice ul. Konstytucji </a:t>
            </a:r>
            <a:r>
              <a:rPr lang="pl-PL" sz="40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maja</a:t>
            </a:r>
            <a:endParaRPr lang="en-US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11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28626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2200" b="1" dirty="0" smtClean="0">
                <a:latin typeface="+mn-lt"/>
              </a:rPr>
              <a:t>Boczna uliczka w okolicy skrzyżowania ulic Bytomskiej oraz Konstytucji 3 maja</a:t>
            </a:r>
            <a:endParaRPr lang="pl-PL" sz="2200" b="1" dirty="0">
              <a:latin typeface="+mn-lt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-1748971" y="19860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>
              <a:solidFill>
                <a:srgbClr val="00B0F0"/>
              </a:solidFill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3373199" y="1365546"/>
            <a:ext cx="3727693" cy="3337083"/>
            <a:chOff x="3373199" y="1365546"/>
            <a:chExt cx="3727693" cy="3337083"/>
          </a:xfrm>
        </p:grpSpPr>
        <p:pic>
          <p:nvPicPr>
            <p:cNvPr id="1026" name="Picture 2" descr="C:\Users\dsafader\Desktop\BO\VII Edycja\prezentacja szablon\materiały projektodawców\3maja\Przechwytywanie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84"/>
            <a:stretch/>
          </p:blipFill>
          <p:spPr bwMode="auto">
            <a:xfrm>
              <a:off x="3373199" y="1365546"/>
              <a:ext cx="3727693" cy="3337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rostokąt 7"/>
            <p:cNvSpPr/>
            <p:nvPr/>
          </p:nvSpPr>
          <p:spPr>
            <a:xfrm>
              <a:off x="4212773" y="3736520"/>
              <a:ext cx="1164770" cy="353787"/>
            </a:xfrm>
            <a:prstGeom prst="rect">
              <a:avLst/>
            </a:prstGeom>
            <a:noFill/>
            <a:ln w="5715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rostokąt 6"/>
          <p:cNvSpPr/>
          <p:nvPr/>
        </p:nvSpPr>
        <p:spPr>
          <a:xfrm>
            <a:off x="3373199" y="4703018"/>
            <a:ext cx="110639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 smtClean="0"/>
              <a:t>Źródło: www.google.pl/maps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415291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Sześciokąt 13"/>
          <p:cNvSpPr/>
          <p:nvPr/>
        </p:nvSpPr>
        <p:spPr>
          <a:xfrm>
            <a:off x="1886423" y="1634512"/>
            <a:ext cx="3862736" cy="2358482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5952819" y="1497879"/>
            <a:ext cx="3191181" cy="1077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 smtClean="0">
                <a:latin typeface="+mj-lt"/>
              </a:rPr>
              <a:t>Remont na nawierzchni krótkim odcinku drogi dojazdowej, na wysokości ul. Bytomskiej 198 </a:t>
            </a:r>
            <a:endParaRPr lang="de-DE" sz="2000" b="1" dirty="0">
              <a:latin typeface="+mj-lt"/>
            </a:endParaRPr>
          </a:p>
        </p:txBody>
      </p:sp>
      <p:sp>
        <p:nvSpPr>
          <p:cNvPr id="18" name="Symbol zastępczy zawartości 2"/>
          <p:cNvSpPr txBox="1">
            <a:spLocks/>
          </p:cNvSpPr>
          <p:nvPr/>
        </p:nvSpPr>
        <p:spPr>
          <a:xfrm>
            <a:off x="5843752" y="3321158"/>
            <a:ext cx="3226676" cy="911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 smtClean="0">
                <a:latin typeface="+mj-lt"/>
              </a:rPr>
              <a:t>Zwiększenie bezpieczeństwa i komfortu mieszkańców</a:t>
            </a:r>
            <a:endParaRPr lang="de-DE" sz="2000" b="1" dirty="0">
              <a:latin typeface="+mj-lt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503713" y="4030441"/>
            <a:ext cx="110639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 smtClean="0"/>
              <a:t>Źródło: www.google.pl/maps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329630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 Miejsca postojowe dla samochodów osobowych przy ulicy Ofiar Katynia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351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286266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1800" b="1" dirty="0">
                <a:latin typeface="+mn-lt"/>
              </a:rPr>
              <a:t>u</a:t>
            </a:r>
            <a:r>
              <a:rPr lang="pl-PL" sz="1800" b="1" dirty="0" smtClean="0">
                <a:latin typeface="+mn-lt"/>
              </a:rPr>
              <a:t>l. Ofiar Katynia, wzdłuż ogrodzenia Miejskiego Przedszkola nr 4</a:t>
            </a:r>
            <a:endParaRPr lang="pl-PL" sz="1800" b="1" dirty="0">
              <a:latin typeface="+mn-lt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-1748971" y="19860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>
              <a:solidFill>
                <a:srgbClr val="00B0F0"/>
              </a:solidFill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3548743" y="1297331"/>
            <a:ext cx="3623582" cy="3663402"/>
            <a:chOff x="3548743" y="1297331"/>
            <a:chExt cx="3623582" cy="366340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8743" y="1297331"/>
              <a:ext cx="3623582" cy="366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Prostokąt 2"/>
            <p:cNvSpPr/>
            <p:nvPr/>
          </p:nvSpPr>
          <p:spPr>
            <a:xfrm>
              <a:off x="3984171" y="3875314"/>
              <a:ext cx="1839686" cy="544286"/>
            </a:xfrm>
            <a:prstGeom prst="rect">
              <a:avLst/>
            </a:prstGeom>
            <a:noFill/>
            <a:ln w="5715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rostokąt 6"/>
          <p:cNvSpPr/>
          <p:nvPr/>
        </p:nvSpPr>
        <p:spPr>
          <a:xfrm>
            <a:off x="3548743" y="4943042"/>
            <a:ext cx="110639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 smtClean="0"/>
              <a:t>Źródło: www.google.pl/maps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380272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Sześciokąt 9"/>
          <p:cNvSpPr/>
          <p:nvPr/>
        </p:nvSpPr>
        <p:spPr>
          <a:xfrm>
            <a:off x="1801810" y="2989943"/>
            <a:ext cx="2276704" cy="1998775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4804228" y="1388897"/>
            <a:ext cx="42381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300" b="1" dirty="0"/>
              <a:t>Budowa zadaszonych altan chroniących przed słońcem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4804228" y="3412249"/>
            <a:ext cx="370114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300" b="1" dirty="0"/>
              <a:t>Przygotowanie miejsc do palenia ognisk i instalacja ławek</a:t>
            </a:r>
          </a:p>
        </p:txBody>
      </p:sp>
      <p:sp>
        <p:nvSpPr>
          <p:cNvPr id="9" name="Sześciokąt 8"/>
          <p:cNvSpPr/>
          <p:nvPr/>
        </p:nvSpPr>
        <p:spPr>
          <a:xfrm>
            <a:off x="1809070" y="789620"/>
            <a:ext cx="2276704" cy="1998775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497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3" grpId="0"/>
      <p:bldP spid="13" grpId="0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Sześciokąt 13"/>
          <p:cNvSpPr/>
          <p:nvPr/>
        </p:nvSpPr>
        <p:spPr>
          <a:xfrm>
            <a:off x="1886423" y="1330760"/>
            <a:ext cx="3862736" cy="3104221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5917324" y="1330761"/>
            <a:ext cx="3191181" cy="1823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 smtClean="0">
                <a:latin typeface="+mj-lt"/>
              </a:rPr>
              <a:t>Budowa ok. 20 ogólnodostępnych miejsc parkingowych na ul. Ofiar Katynia</a:t>
            </a:r>
            <a:endParaRPr lang="de-DE" sz="2000" b="1" dirty="0">
              <a:latin typeface="+mj-lt"/>
            </a:endParaRPr>
          </a:p>
        </p:txBody>
      </p:sp>
      <p:sp>
        <p:nvSpPr>
          <p:cNvPr id="18" name="Symbol zastępczy zawartości 2"/>
          <p:cNvSpPr txBox="1">
            <a:spLocks/>
          </p:cNvSpPr>
          <p:nvPr/>
        </p:nvSpPr>
        <p:spPr>
          <a:xfrm>
            <a:off x="5917324" y="3163502"/>
            <a:ext cx="3226676" cy="1072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 smtClean="0">
                <a:latin typeface="+mj-lt"/>
              </a:rPr>
              <a:t>Zwiększenie bezpieczeństwa i komfortu mieszkańców</a:t>
            </a:r>
            <a:endParaRPr lang="de-DE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584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19. Aktywniej w Piekarach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322985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417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33706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Lokalizacja: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altLang="pl-PL" sz="2000" b="1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5499100" y="1705315"/>
            <a:ext cx="3467100" cy="2163081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pl-PL" sz="2000" b="1" dirty="0" smtClean="0">
                <a:latin typeface="+mj-lt"/>
              </a:rPr>
              <a:t>Lokalizacje na terenie całego miasta. m. in.:</a:t>
            </a:r>
          </a:p>
          <a:p>
            <a:pPr algn="ctr">
              <a:defRPr/>
            </a:pPr>
            <a:r>
              <a:rPr lang="pl-PL" sz="2000" b="1" dirty="0" smtClean="0">
                <a:latin typeface="+mj-lt"/>
              </a:rPr>
              <a:t> Obiekty MOSiR, </a:t>
            </a:r>
          </a:p>
          <a:p>
            <a:pPr algn="ctr">
              <a:defRPr/>
            </a:pPr>
            <a:r>
              <a:rPr lang="pl-PL" sz="2000" b="1" dirty="0" smtClean="0">
                <a:latin typeface="+mj-lt"/>
              </a:rPr>
              <a:t>Las </a:t>
            </a:r>
            <a:r>
              <a:rPr lang="pl-PL" sz="2000" b="1" dirty="0" err="1" smtClean="0">
                <a:latin typeface="+mj-lt"/>
              </a:rPr>
              <a:t>Dioblina</a:t>
            </a:r>
            <a:r>
              <a:rPr lang="pl-PL" sz="2000" b="1" dirty="0" smtClean="0">
                <a:latin typeface="+mj-lt"/>
              </a:rPr>
              <a:t>, </a:t>
            </a:r>
          </a:p>
          <a:p>
            <a:pPr algn="ctr">
              <a:defRPr/>
            </a:pPr>
            <a:r>
              <a:rPr lang="pl-PL" sz="2000" b="1" dirty="0" smtClean="0">
                <a:latin typeface="+mj-lt"/>
              </a:rPr>
              <a:t>Park w </a:t>
            </a:r>
            <a:r>
              <a:rPr lang="pl-PL" sz="2000" b="1" dirty="0" err="1" smtClean="0">
                <a:latin typeface="+mj-lt"/>
              </a:rPr>
              <a:t>Kamianiu</a:t>
            </a:r>
            <a:endParaRPr lang="de-DE" sz="2000" b="1" dirty="0">
              <a:latin typeface="+mj-lt"/>
            </a:endParaRPr>
          </a:p>
        </p:txBody>
      </p:sp>
      <p:pic>
        <p:nvPicPr>
          <p:cNvPr id="15" name="Obraz 3" descr="230px-Piekary_Śląskie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1335314"/>
            <a:ext cx="2892425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88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33706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Założenia projektu: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altLang="pl-PL" sz="2000" b="1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792922" y="935719"/>
            <a:ext cx="5321300" cy="995189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pl-PL" sz="2000" b="1" dirty="0">
                <a:latin typeface="+mj-lt"/>
              </a:rPr>
              <a:t>BEZPŁATNE zajęcia dla </a:t>
            </a:r>
            <a:r>
              <a:rPr lang="pl-PL" sz="2000" b="1" dirty="0" smtClean="0">
                <a:latin typeface="+mj-lt"/>
              </a:rPr>
              <a:t>WSZYSTKICH mieszkańców </a:t>
            </a:r>
            <a:r>
              <a:rPr lang="pl-PL" sz="2000" b="1" dirty="0">
                <a:latin typeface="+mj-lt"/>
              </a:rPr>
              <a:t>Piekar Śląskich od kwietnia do października 2021 roku</a:t>
            </a:r>
            <a:endParaRPr lang="de-DE" sz="2000" b="1" dirty="0">
              <a:latin typeface="+mj-lt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234738" y="2082234"/>
            <a:ext cx="372211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b="1" i="1" dirty="0">
                <a:latin typeface="+mj-lt"/>
              </a:rPr>
              <a:t>Jazda na </a:t>
            </a:r>
            <a:r>
              <a:rPr lang="pl-PL" b="1" i="1" dirty="0" smtClean="0">
                <a:latin typeface="+mj-lt"/>
              </a:rPr>
              <a:t>rolkach</a:t>
            </a:r>
          </a:p>
          <a:p>
            <a:pPr>
              <a:lnSpc>
                <a:spcPct val="150000"/>
              </a:lnSpc>
              <a:defRPr/>
            </a:pPr>
            <a:r>
              <a:rPr lang="pl-PL" b="1" i="1" dirty="0" smtClean="0">
                <a:latin typeface="+mj-lt"/>
              </a:rPr>
              <a:t>Jazda </a:t>
            </a:r>
            <a:r>
              <a:rPr lang="pl-PL" b="1" i="1" dirty="0">
                <a:latin typeface="+mj-lt"/>
              </a:rPr>
              <a:t>na </a:t>
            </a:r>
            <a:r>
              <a:rPr lang="pl-PL" b="1" i="1" dirty="0" smtClean="0">
                <a:latin typeface="+mj-lt"/>
              </a:rPr>
              <a:t>hulajnogach</a:t>
            </a:r>
          </a:p>
          <a:p>
            <a:pPr>
              <a:lnSpc>
                <a:spcPct val="150000"/>
              </a:lnSpc>
              <a:defRPr/>
            </a:pPr>
            <a:r>
              <a:rPr lang="pl-PL" b="1" i="1" dirty="0" smtClean="0">
                <a:latin typeface="+mj-lt"/>
              </a:rPr>
              <a:t>Bieganie</a:t>
            </a:r>
          </a:p>
          <a:p>
            <a:pPr>
              <a:lnSpc>
                <a:spcPct val="150000"/>
              </a:lnSpc>
              <a:defRPr/>
            </a:pPr>
            <a:r>
              <a:rPr lang="pl-PL" b="1" i="1" dirty="0" smtClean="0">
                <a:latin typeface="+mj-lt"/>
              </a:rPr>
              <a:t>Nordic Walking</a:t>
            </a:r>
          </a:p>
          <a:p>
            <a:pPr>
              <a:lnSpc>
                <a:spcPct val="150000"/>
              </a:lnSpc>
              <a:defRPr/>
            </a:pPr>
            <a:r>
              <a:rPr lang="pl-PL" b="1" i="1" dirty="0" smtClean="0">
                <a:latin typeface="+mj-lt"/>
              </a:rPr>
              <a:t>Jazda </a:t>
            </a:r>
            <a:r>
              <a:rPr lang="pl-PL" b="1" i="1" dirty="0">
                <a:latin typeface="+mj-lt"/>
              </a:rPr>
              <a:t>na </a:t>
            </a:r>
            <a:r>
              <a:rPr lang="pl-PL" b="1" i="1" dirty="0" smtClean="0">
                <a:latin typeface="+mj-lt"/>
              </a:rPr>
              <a:t>rowerze</a:t>
            </a:r>
          </a:p>
          <a:p>
            <a:pPr>
              <a:lnSpc>
                <a:spcPct val="150000"/>
              </a:lnSpc>
              <a:defRPr/>
            </a:pPr>
            <a:r>
              <a:rPr lang="pl-PL" b="1" i="1" dirty="0" smtClean="0">
                <a:latin typeface="+mj-lt"/>
              </a:rPr>
              <a:t>Zajęcia </a:t>
            </a:r>
            <a:r>
              <a:rPr lang="pl-PL" b="1" i="1" dirty="0">
                <a:latin typeface="+mj-lt"/>
              </a:rPr>
              <a:t>ruchowe</a:t>
            </a:r>
          </a:p>
          <a:p>
            <a:pPr lvl="0"/>
            <a:endParaRPr lang="pl-PL" sz="2000" b="1" dirty="0">
              <a:latin typeface="+mj-lt"/>
            </a:endParaRPr>
          </a:p>
        </p:txBody>
      </p:sp>
      <p:pic>
        <p:nvPicPr>
          <p:cNvPr id="8" name="Obraz 2" descr="7f0b9207dce54636a3b2e030fef65f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217" y="2811126"/>
            <a:ext cx="8509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6" descr="cwiczenia-rozciagajac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98" y="4003675"/>
            <a:ext cx="13033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 descr="sport-graphics-nordic-walking-28630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27" y="2811127"/>
            <a:ext cx="88167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91" y="4013994"/>
            <a:ext cx="839788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66" y="1781751"/>
            <a:ext cx="90963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43" y="1766551"/>
            <a:ext cx="109696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05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36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 Przebudowa / rozbudowa placu zabaw wraz z budową trybuny oraz parkingu Kiss &amp; </a:t>
            </a:r>
            <a:r>
              <a:rPr lang="pl-PL" sz="3600" b="1" dirty="0" err="1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Ride</a:t>
            </a:r>
            <a:r>
              <a:rPr lang="pl-PL" sz="36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przy Zespole </a:t>
            </a:r>
            <a:r>
              <a:rPr lang="pl-PL" sz="3600" b="1" dirty="0" err="1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Szkolno</a:t>
            </a:r>
            <a:r>
              <a:rPr lang="pl-PL" sz="36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Przedszkolnym  </a:t>
            </a:r>
            <a:r>
              <a:rPr lang="pl-PL" sz="36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nr </a:t>
            </a:r>
            <a:r>
              <a:rPr lang="pl-PL" sz="36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w Kozłowej Górze.</a:t>
            </a:r>
            <a:endParaRPr lang="en-US" sz="36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280 000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159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33706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Lokalizacja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altLang="pl-PL" sz="2000" b="1" dirty="0"/>
          </a:p>
        </p:txBody>
      </p:sp>
      <p:sp>
        <p:nvSpPr>
          <p:cNvPr id="7" name="Prostokąt 6"/>
          <p:cNvSpPr/>
          <p:nvPr/>
        </p:nvSpPr>
        <p:spPr>
          <a:xfrm>
            <a:off x="1778000" y="781316"/>
            <a:ext cx="7213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b="1" dirty="0" smtClean="0"/>
              <a:t>Zespół Szkolno</a:t>
            </a:r>
            <a:r>
              <a:rPr lang="pl-PL" altLang="pl-PL" b="1" dirty="0"/>
              <a:t>-</a:t>
            </a:r>
            <a:r>
              <a:rPr lang="pl-PL" altLang="pl-PL" b="1" dirty="0" smtClean="0"/>
              <a:t>Przedszkolny nr 1 w Kozłowej Górze</a:t>
            </a:r>
            <a:endParaRPr lang="pl-PL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r="17152"/>
          <a:stretch/>
        </p:blipFill>
        <p:spPr bwMode="auto">
          <a:xfrm>
            <a:off x="2967141" y="1727201"/>
            <a:ext cx="4666783" cy="31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93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33706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Założenia projektu: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altLang="pl-PL" sz="2000" b="1" dirty="0"/>
          </a:p>
        </p:txBody>
      </p:sp>
      <p:sp>
        <p:nvSpPr>
          <p:cNvPr id="3" name="Prostokąt 2"/>
          <p:cNvSpPr/>
          <p:nvPr/>
        </p:nvSpPr>
        <p:spPr>
          <a:xfrm>
            <a:off x="5641631" y="876735"/>
            <a:ext cx="3404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/>
              <a:t>Likwidacja istniejącego placu zabaw i stworzenie nowych miejsc parkingowych </a:t>
            </a:r>
            <a:r>
              <a:rPr lang="pl-PL" altLang="pl-PL" b="1" dirty="0" err="1" smtClean="0"/>
              <a:t>kiss&amp;ride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5727574" y="2307962"/>
            <a:ext cx="32864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/>
              <a:t>Zagospodarowanie terenu przy boisku pod nowy plac zabaw </a:t>
            </a:r>
            <a:br>
              <a:rPr lang="pl-PL" altLang="pl-PL" b="1" dirty="0" smtClean="0"/>
            </a:br>
            <a:r>
              <a:rPr lang="pl-PL" altLang="pl-PL" b="1" dirty="0" smtClean="0"/>
              <a:t>z bezpieczną nawierzchnią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641631" y="3884094"/>
            <a:ext cx="3372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/>
              <a:t>Budowa altany i widowni jako miejsc wypoczynku</a:t>
            </a:r>
            <a:endParaRPr lang="pl-PL" dirty="0"/>
          </a:p>
        </p:txBody>
      </p:sp>
      <p:sp>
        <p:nvSpPr>
          <p:cNvPr id="9" name="Sześciokąt 8"/>
          <p:cNvSpPr/>
          <p:nvPr/>
        </p:nvSpPr>
        <p:spPr>
          <a:xfrm>
            <a:off x="3439915" y="1975931"/>
            <a:ext cx="2058460" cy="1839914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10" name="Sześciokąt 9"/>
          <p:cNvSpPr/>
          <p:nvPr/>
        </p:nvSpPr>
        <p:spPr>
          <a:xfrm>
            <a:off x="1801810" y="3148804"/>
            <a:ext cx="2058460" cy="1839914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grpSp>
        <p:nvGrpSpPr>
          <p:cNvPr id="5" name="Grupa 4"/>
          <p:cNvGrpSpPr/>
          <p:nvPr/>
        </p:nvGrpSpPr>
        <p:grpSpPr>
          <a:xfrm>
            <a:off x="1802340" y="763586"/>
            <a:ext cx="2058460" cy="2003295"/>
            <a:chOff x="1802340" y="763586"/>
            <a:chExt cx="2058460" cy="2003295"/>
          </a:xfrm>
        </p:grpSpPr>
        <p:sp>
          <p:nvSpPr>
            <p:cNvPr id="8" name="Sześciokąt 7"/>
            <p:cNvSpPr/>
            <p:nvPr/>
          </p:nvSpPr>
          <p:spPr>
            <a:xfrm>
              <a:off x="1802340" y="763586"/>
              <a:ext cx="2058460" cy="1839914"/>
            </a:xfrm>
            <a:prstGeom prst="hexagon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000"/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2184598" y="2566826"/>
              <a:ext cx="1293944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700" dirty="0" smtClean="0"/>
                <a:t>Źródło: http</a:t>
              </a:r>
              <a:r>
                <a:rPr lang="pl-PL" sz="700" dirty="0"/>
                <a:t>://www.brd24.pl/,</a:t>
              </a:r>
            </a:p>
          </p:txBody>
        </p:sp>
      </p:grpSp>
      <p:sp>
        <p:nvSpPr>
          <p:cNvPr id="4" name="Prostokąt 3"/>
          <p:cNvSpPr/>
          <p:nvPr/>
        </p:nvSpPr>
        <p:spPr>
          <a:xfrm>
            <a:off x="2044700" y="4958834"/>
            <a:ext cx="18161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00" dirty="0"/>
              <a:t>http://krynice.pl/projekty-ue/altanka-w-krynicach</a:t>
            </a:r>
          </a:p>
        </p:txBody>
      </p:sp>
    </p:spTree>
    <p:extLst>
      <p:ext uri="{BB962C8B-B14F-4D97-AF65-F5344CB8AC3E}">
        <p14:creationId xmlns:p14="http://schemas.microsoft.com/office/powerpoint/2010/main" val="369200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9" grpId="0" animBg="1"/>
      <p:bldP spid="10" grpId="0" animBg="1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Naturalny ogród z placem zabaw na terenie Miejskiego Przedszkola nr 17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395 000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711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33706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Lokalizacja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altLang="pl-PL" sz="2000" b="1" dirty="0"/>
          </a:p>
        </p:txBody>
      </p:sp>
      <p:sp>
        <p:nvSpPr>
          <p:cNvPr id="7" name="Prostokąt 6"/>
          <p:cNvSpPr/>
          <p:nvPr/>
        </p:nvSpPr>
        <p:spPr>
          <a:xfrm>
            <a:off x="1778000" y="703223"/>
            <a:ext cx="7213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b="1" dirty="0" smtClean="0"/>
              <a:t>Miejskie Przedszkole </a:t>
            </a:r>
            <a:r>
              <a:rPr lang="pl-PL" altLang="pl-PL" b="1" dirty="0"/>
              <a:t>nr </a:t>
            </a:r>
            <a:r>
              <a:rPr lang="pl-PL" altLang="pl-PL" b="1" dirty="0" smtClean="0"/>
              <a:t>17, ul. Piotra Skargi 55</a:t>
            </a:r>
            <a:endParaRPr lang="pl-PL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5" b="6701"/>
          <a:stretch/>
        </p:blipFill>
        <p:spPr bwMode="auto">
          <a:xfrm>
            <a:off x="2813192" y="1819209"/>
            <a:ext cx="5143500" cy="29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813192" y="4748622"/>
            <a:ext cx="124906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sz="600" dirty="0">
                <a:latin typeface="Calibri" pitchFamily="34" charset="0"/>
              </a:rPr>
              <a:t>Źródło: https://earth.google.com/</a:t>
            </a:r>
          </a:p>
        </p:txBody>
      </p:sp>
    </p:spTree>
    <p:extLst>
      <p:ext uri="{BB962C8B-B14F-4D97-AF65-F5344CB8AC3E}">
        <p14:creationId xmlns:p14="http://schemas.microsoft.com/office/powerpoint/2010/main" val="216518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33706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Założenia projektu: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altLang="pl-PL" sz="2000" b="1" dirty="0"/>
          </a:p>
        </p:txBody>
      </p:sp>
      <p:sp>
        <p:nvSpPr>
          <p:cNvPr id="3" name="Prostokąt 2"/>
          <p:cNvSpPr/>
          <p:nvPr/>
        </p:nvSpPr>
        <p:spPr>
          <a:xfrm>
            <a:off x="5069208" y="1064240"/>
            <a:ext cx="37376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l-PL" altLang="pl-PL" b="1" dirty="0"/>
              <a:t>Stworzenie naturalnego ogrodu </a:t>
            </a:r>
            <a:r>
              <a:rPr lang="pl-PL" altLang="pl-PL" b="1" dirty="0" smtClean="0"/>
              <a:t/>
            </a:r>
            <a:br>
              <a:rPr lang="pl-PL" altLang="pl-PL" b="1" dirty="0" smtClean="0"/>
            </a:br>
            <a:r>
              <a:rPr lang="pl-PL" altLang="pl-PL" b="1" dirty="0" smtClean="0"/>
              <a:t>z </a:t>
            </a:r>
            <a:r>
              <a:rPr lang="pl-PL" altLang="pl-PL" b="1" dirty="0"/>
              <a:t>placem zabaw - miejsca, w którym dzieci w otoczeniu przyrody </a:t>
            </a:r>
            <a:r>
              <a:rPr lang="pl-PL" altLang="pl-PL" b="1" dirty="0" smtClean="0"/>
              <a:t/>
            </a:r>
            <a:br>
              <a:rPr lang="pl-PL" altLang="pl-PL" b="1" dirty="0" smtClean="0"/>
            </a:br>
            <a:r>
              <a:rPr lang="pl-PL" altLang="pl-PL" b="1" dirty="0" smtClean="0"/>
              <a:t>i </a:t>
            </a:r>
            <a:r>
              <a:rPr lang="pl-PL" altLang="pl-PL" b="1" dirty="0"/>
              <a:t>naturalnych przeszkód będą mogły rozwijać różnorodne umiejętności </a:t>
            </a:r>
            <a:r>
              <a:rPr lang="pl-PL" altLang="pl-PL" b="1" dirty="0" smtClean="0"/>
              <a:t/>
            </a:r>
            <a:br>
              <a:rPr lang="pl-PL" altLang="pl-PL" b="1" dirty="0" smtClean="0"/>
            </a:br>
            <a:r>
              <a:rPr lang="pl-PL" altLang="pl-PL" b="1" dirty="0" smtClean="0"/>
              <a:t>i </a:t>
            </a:r>
            <a:r>
              <a:rPr lang="pl-PL" altLang="pl-PL" b="1" dirty="0"/>
              <a:t>bawić się w sposób kreatywny; </a:t>
            </a:r>
          </a:p>
        </p:txBody>
      </p:sp>
      <p:pic>
        <p:nvPicPr>
          <p:cNvPr id="15363" name="Picture 3" descr="C:\Users\dsafader\Desktop\BO\VII Edycja\prezentacja szablon\materiały projektodawców\smyła\Pomysł-na-naturalny-plac-zabaw-pracowni-k.-www.kulturaibiznes.com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34" y="937985"/>
            <a:ext cx="2660416" cy="376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5069208" y="3218082"/>
            <a:ext cx="3695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l-PL" altLang="pl-PL" b="1" dirty="0"/>
              <a:t>Wydzielenie w ogrodzie przedszkolnym stref: edukacyjnej, relaksu i zabawy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2044934" y="4497169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600" dirty="0"/>
              <a:t>Pomysł na naturalny plac zabaw pracowni k. (www.kulturaibiznes.com)</a:t>
            </a:r>
          </a:p>
        </p:txBody>
      </p:sp>
    </p:spTree>
    <p:extLst>
      <p:ext uri="{BB962C8B-B14F-4D97-AF65-F5344CB8AC3E}">
        <p14:creationId xmlns:p14="http://schemas.microsoft.com/office/powerpoint/2010/main" val="380641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Łazienki 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XXI wieku w Miejskiej Szkole Podstawowej nr 1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492 000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406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33706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Założenia projektu: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altLang="pl-PL" sz="2000" b="1" dirty="0"/>
          </a:p>
        </p:txBody>
      </p:sp>
      <p:sp>
        <p:nvSpPr>
          <p:cNvPr id="3" name="Prostokąt 2"/>
          <p:cNvSpPr/>
          <p:nvPr/>
        </p:nvSpPr>
        <p:spPr>
          <a:xfrm>
            <a:off x="4660900" y="3764272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/>
              <a:t>Instalacja monitoringu i udostępnienie lokalnej społeczności</a:t>
            </a:r>
            <a:endParaRPr lang="pl-PL" dirty="0"/>
          </a:p>
        </p:txBody>
      </p:sp>
      <p:sp>
        <p:nvSpPr>
          <p:cNvPr id="8" name="Sześciokąt 7"/>
          <p:cNvSpPr/>
          <p:nvPr/>
        </p:nvSpPr>
        <p:spPr>
          <a:xfrm>
            <a:off x="1778001" y="800100"/>
            <a:ext cx="2527296" cy="2119245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11" name="Prostokąt 10"/>
          <p:cNvSpPr/>
          <p:nvPr/>
        </p:nvSpPr>
        <p:spPr>
          <a:xfrm>
            <a:off x="4660900" y="1168411"/>
            <a:ext cx="421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altLang="pl-PL" b="1" dirty="0"/>
              <a:t>Aranżacja niewykorzystanej przestrzeni podwórka wokół </a:t>
            </a:r>
            <a:r>
              <a:rPr lang="pl-PL" altLang="pl-PL" b="1" dirty="0" smtClean="0"/>
              <a:t>przedszkola i </a:t>
            </a:r>
            <a:r>
              <a:rPr lang="pl-PL" altLang="pl-PL" b="1" dirty="0"/>
              <a:t>wykonanie ogrodu z torami sprawnościowymi </a:t>
            </a:r>
            <a:r>
              <a:rPr lang="pl-PL" altLang="pl-PL" b="1" dirty="0" smtClean="0"/>
              <a:t/>
            </a:r>
            <a:br>
              <a:rPr lang="pl-PL" altLang="pl-PL" b="1" dirty="0" smtClean="0"/>
            </a:br>
            <a:r>
              <a:rPr lang="pl-PL" altLang="pl-PL" b="1" dirty="0" smtClean="0"/>
              <a:t>i </a:t>
            </a:r>
            <a:r>
              <a:rPr lang="pl-PL" altLang="pl-PL" b="1" dirty="0"/>
              <a:t>stacjami poznawczymi</a:t>
            </a:r>
            <a:endParaRPr lang="pl-PL" dirty="0"/>
          </a:p>
        </p:txBody>
      </p:sp>
      <p:sp>
        <p:nvSpPr>
          <p:cNvPr id="17" name="Sześciokąt 16"/>
          <p:cNvSpPr/>
          <p:nvPr/>
        </p:nvSpPr>
        <p:spPr>
          <a:xfrm>
            <a:off x="2006667" y="3141570"/>
            <a:ext cx="2298629" cy="1891734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57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 animBg="1"/>
      <p:bldP spid="11" grpId="0"/>
      <p:bldP spid="1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Festiwal muzyki Hip-Hopowej w Piekarach Śląskich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42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2000" dirty="0" smtClean="0">
                <a:latin typeface="+mn-lt"/>
              </a:rPr>
              <a:t>Kopiec Wyzwolenia</a:t>
            </a:r>
            <a:r>
              <a:rPr lang="pl-PL" sz="3600" b="1" dirty="0" smtClean="0">
                <a:latin typeface="+mn-lt"/>
              </a:rPr>
              <a:t/>
            </a:r>
            <a:br>
              <a:rPr lang="pl-PL" sz="3600" b="1" dirty="0" smtClean="0"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dsafader\Desktop\PREZENTACJA TEATR\MATERIAŁY\kopiec\Kopiec Wyzwolenia w Piekarach Śląski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07" y="1347295"/>
            <a:ext cx="4945104" cy="340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9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" name="Sześciokąt 5"/>
          <p:cNvSpPr/>
          <p:nvPr/>
        </p:nvSpPr>
        <p:spPr>
          <a:xfrm>
            <a:off x="1802340" y="746234"/>
            <a:ext cx="2244144" cy="2025425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ześciokąt 9"/>
          <p:cNvSpPr/>
          <p:nvPr/>
        </p:nvSpPr>
        <p:spPr>
          <a:xfrm>
            <a:off x="1801810" y="2994823"/>
            <a:ext cx="2244144" cy="2025425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5740763" y="1052291"/>
            <a:ext cx="326317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300" b="1" dirty="0" smtClean="0"/>
              <a:t>Organizacja festiwalu muzyki hip-hopowej</a:t>
            </a:r>
            <a:endParaRPr lang="pl-PL" sz="2300" b="1" dirty="0"/>
          </a:p>
        </p:txBody>
      </p:sp>
      <p:sp>
        <p:nvSpPr>
          <p:cNvPr id="13" name="Prostokąt 12"/>
          <p:cNvSpPr/>
          <p:nvPr/>
        </p:nvSpPr>
        <p:spPr>
          <a:xfrm>
            <a:off x="5600701" y="3889948"/>
            <a:ext cx="354329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300" b="1" dirty="0" smtClean="0"/>
              <a:t> Malowanie graffiti</a:t>
            </a:r>
            <a:endParaRPr lang="pl-PL" sz="2300" b="1" dirty="0"/>
          </a:p>
        </p:txBody>
      </p:sp>
      <p:sp>
        <p:nvSpPr>
          <p:cNvPr id="11" name="Sześciokąt 10"/>
          <p:cNvSpPr/>
          <p:nvPr/>
        </p:nvSpPr>
        <p:spPr>
          <a:xfrm>
            <a:off x="3732210" y="1864523"/>
            <a:ext cx="2244144" cy="2025425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6121401" y="2654097"/>
            <a:ext cx="302259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300" b="1" dirty="0" smtClean="0"/>
              <a:t> </a:t>
            </a:r>
            <a:r>
              <a:rPr lang="pl-PL" sz="2300" b="1" dirty="0" err="1" smtClean="0"/>
              <a:t>DJing</a:t>
            </a:r>
            <a:endParaRPr lang="pl-PL" sz="2300" b="1" dirty="0"/>
          </a:p>
        </p:txBody>
      </p:sp>
    </p:spTree>
    <p:extLst>
      <p:ext uri="{BB962C8B-B14F-4D97-AF65-F5344CB8AC3E}">
        <p14:creationId xmlns:p14="http://schemas.microsoft.com/office/powerpoint/2010/main" val="268223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 animBg="1"/>
      <p:bldP spid="3" grpId="0"/>
      <p:bldP spid="13" grpId="0"/>
      <p:bldP spid="11" grpId="0" animBg="1"/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" name="Sześciokąt 5"/>
          <p:cNvSpPr/>
          <p:nvPr/>
        </p:nvSpPr>
        <p:spPr>
          <a:xfrm>
            <a:off x="1802340" y="746234"/>
            <a:ext cx="2244144" cy="2025425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ześciokąt 9"/>
          <p:cNvSpPr/>
          <p:nvPr/>
        </p:nvSpPr>
        <p:spPr>
          <a:xfrm>
            <a:off x="1801810" y="2994823"/>
            <a:ext cx="2244144" cy="2025425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6190526" y="1181787"/>
            <a:ext cx="280107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300" b="1" dirty="0" smtClean="0"/>
              <a:t>Pokazy </a:t>
            </a:r>
            <a:r>
              <a:rPr lang="pl-PL" sz="2300" b="1" dirty="0" err="1" smtClean="0"/>
              <a:t>skateboardowe</a:t>
            </a:r>
            <a:endParaRPr lang="pl-PL" sz="2300" b="1" dirty="0"/>
          </a:p>
        </p:txBody>
      </p:sp>
      <p:sp>
        <p:nvSpPr>
          <p:cNvPr id="13" name="Prostokąt 12"/>
          <p:cNvSpPr/>
          <p:nvPr/>
        </p:nvSpPr>
        <p:spPr>
          <a:xfrm>
            <a:off x="6190526" y="2539788"/>
            <a:ext cx="272487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300" b="1" dirty="0" smtClean="0"/>
              <a:t>Pokazy tańca</a:t>
            </a:r>
            <a:endParaRPr lang="pl-PL" sz="2300" b="1" dirty="0"/>
          </a:p>
        </p:txBody>
      </p:sp>
      <p:sp>
        <p:nvSpPr>
          <p:cNvPr id="7" name="Sześciokąt 6"/>
          <p:cNvSpPr/>
          <p:nvPr/>
        </p:nvSpPr>
        <p:spPr>
          <a:xfrm>
            <a:off x="3757610" y="1835146"/>
            <a:ext cx="2244144" cy="2025425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039854" y="3784397"/>
            <a:ext cx="314224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300" b="1" dirty="0"/>
              <a:t>I</a:t>
            </a:r>
            <a:r>
              <a:rPr lang="pl-PL" sz="2300" b="1" dirty="0" smtClean="0"/>
              <a:t>ntegracja społeczności lokalnej</a:t>
            </a:r>
            <a:endParaRPr lang="pl-PL" sz="2300" b="1" dirty="0"/>
          </a:p>
        </p:txBody>
      </p:sp>
    </p:spTree>
    <p:extLst>
      <p:ext uri="{BB962C8B-B14F-4D97-AF65-F5344CB8AC3E}">
        <p14:creationId xmlns:p14="http://schemas.microsoft.com/office/powerpoint/2010/main" val="361625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 animBg="1"/>
      <p:bldP spid="3" grpId="0"/>
      <p:bldP spid="13" grpId="0"/>
      <p:bldP spid="7" grpId="0" animBg="1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pl-PL" sz="36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Parking KISS&amp;RIDE przy Miejskiej Szkole Podstawowej nr 9 z oddziałami integracyjnymi im. Gustawa Morcinka w Piekarach Śląskich</a:t>
            </a:r>
            <a:endParaRPr lang="en-US" sz="36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75161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100 000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4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143391"/>
            <a:ext cx="7366000" cy="114475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Lokalizacja:</a:t>
            </a:r>
            <a:r>
              <a:rPr lang="pl-P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/>
              <a:t>Miejska Szkoła Podstawowa nr 9, ul. </a:t>
            </a:r>
            <a:r>
              <a:rPr lang="pl-PL" sz="2000" b="1" dirty="0" err="1" smtClean="0"/>
              <a:t>Waculika</a:t>
            </a:r>
            <a:r>
              <a:rPr lang="pl-PL" sz="2000" b="1" dirty="0" smtClean="0"/>
              <a:t> 10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63538"/>
            <a:ext cx="5239203" cy="332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01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Sześciokąt 13"/>
          <p:cNvSpPr/>
          <p:nvPr/>
        </p:nvSpPr>
        <p:spPr>
          <a:xfrm>
            <a:off x="2067820" y="834258"/>
            <a:ext cx="2178360" cy="1841938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4771698" y="953817"/>
            <a:ext cx="4282274" cy="759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800" b="1" dirty="0"/>
              <a:t>Projekt obejmuje wybudowanie parkingu typu KISS &amp; RIDE</a:t>
            </a:r>
            <a:endParaRPr lang="de-DE" sz="1800" b="1" dirty="0">
              <a:latin typeface="+mj-lt"/>
            </a:endParaRPr>
          </a:p>
        </p:txBody>
      </p:sp>
      <p:sp>
        <p:nvSpPr>
          <p:cNvPr id="18" name="Symbol zastępczy zawartości 2"/>
          <p:cNvSpPr txBox="1">
            <a:spLocks/>
          </p:cNvSpPr>
          <p:nvPr/>
        </p:nvSpPr>
        <p:spPr>
          <a:xfrm>
            <a:off x="4771698" y="3596045"/>
            <a:ext cx="4282274" cy="726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800" b="1" dirty="0" smtClean="0">
                <a:latin typeface="+mj-lt"/>
              </a:rPr>
              <a:t>Zwiększenie bezpieczeństwa dzieci </a:t>
            </a:r>
            <a:br>
              <a:rPr lang="pl-PL" sz="1800" b="1" dirty="0" smtClean="0">
                <a:latin typeface="+mj-lt"/>
              </a:rPr>
            </a:br>
            <a:r>
              <a:rPr lang="pl-PL" sz="1800" b="1" dirty="0" smtClean="0">
                <a:latin typeface="+mj-lt"/>
              </a:rPr>
              <a:t>i rodziców</a:t>
            </a:r>
            <a:endParaRPr lang="de-DE" sz="1800" b="1" dirty="0">
              <a:latin typeface="+mj-lt"/>
            </a:endParaRPr>
          </a:p>
        </p:txBody>
      </p:sp>
      <p:sp>
        <p:nvSpPr>
          <p:cNvPr id="8" name="Sześciokąt 7"/>
          <p:cNvSpPr/>
          <p:nvPr/>
        </p:nvSpPr>
        <p:spPr>
          <a:xfrm>
            <a:off x="2067820" y="2881339"/>
            <a:ext cx="2178360" cy="1841938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2478121" y="2666854"/>
            <a:ext cx="129394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700" dirty="0" smtClean="0"/>
              <a:t>Źródło: http</a:t>
            </a:r>
            <a:r>
              <a:rPr lang="pl-PL" sz="700" dirty="0"/>
              <a:t>://www.brd24.pl/,</a:t>
            </a: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4771698" y="2188943"/>
            <a:ext cx="4391341" cy="726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800" b="1" dirty="0" smtClean="0">
                <a:latin typeface="+mj-lt"/>
              </a:rPr>
              <a:t>Brak konieczności blokowania drogi </a:t>
            </a:r>
            <a:br>
              <a:rPr lang="pl-PL" sz="1800" b="1" dirty="0" smtClean="0">
                <a:latin typeface="+mj-lt"/>
              </a:rPr>
            </a:br>
            <a:r>
              <a:rPr lang="pl-PL" sz="1800" b="1" dirty="0" smtClean="0">
                <a:latin typeface="+mj-lt"/>
              </a:rPr>
              <a:t>w trakcie wysiadania dzieci</a:t>
            </a:r>
            <a:endParaRPr lang="de-DE" sz="1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249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8" grpId="0" animBg="1"/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safader\Desktop\BO\VII Edycja\prezentacja szablon\materiały projektodawców\daniel\Załącznik Budżet Obywatelsk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9" b="8930"/>
          <a:stretch/>
        </p:blipFill>
        <p:spPr bwMode="auto">
          <a:xfrm>
            <a:off x="2324100" y="1025075"/>
            <a:ext cx="6184900" cy="39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Proponowane rozwiązanie: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3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9635"/>
            <a:ext cx="9144000" cy="857250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lang="pl-PL" sz="48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Tablice na ulice</a:t>
            </a:r>
            <a:endParaRPr lang="en-US" sz="48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322985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Całkowity koszt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projektu: 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</a:t>
            </a:r>
            <a:r>
              <a:rPr lang="pl-PL" sz="4000" b="1" dirty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pl-PL" sz="4000" b="1" dirty="0" smtClean="0">
                <a:solidFill>
                  <a:srgbClr val="0046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zł</a:t>
            </a:r>
            <a:endParaRPr lang="pl-PL" sz="4000" b="1" dirty="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28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7670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2200" b="1" dirty="0">
                <a:latin typeface="+mn-lt"/>
              </a:rPr>
              <a:t>MIEJSKA SZKOŁA PODSTAWOWA NR 1 </a:t>
            </a:r>
            <a:r>
              <a:rPr lang="pl-PL" sz="2200" b="1" dirty="0" smtClean="0">
                <a:latin typeface="+mn-lt"/>
              </a:rPr>
              <a:t/>
            </a:r>
            <a:br>
              <a:rPr lang="pl-PL" sz="2200" b="1" dirty="0" smtClean="0">
                <a:latin typeface="+mn-lt"/>
              </a:rPr>
            </a:br>
            <a:r>
              <a:rPr lang="pl-PL" sz="2200" b="1" dirty="0" smtClean="0">
                <a:latin typeface="+mn-lt"/>
              </a:rPr>
              <a:t>W </a:t>
            </a:r>
            <a:r>
              <a:rPr lang="pl-PL" sz="2200" b="1" dirty="0">
                <a:latin typeface="+mn-lt"/>
              </a:rPr>
              <a:t>PIEKARACH ŚLĄSKICH UL. SZPITALNA 9</a:t>
            </a: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-1748971" y="19860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>
              <a:solidFill>
                <a:srgbClr val="00B0F0"/>
              </a:solidFill>
            </a:endParaRPr>
          </a:p>
        </p:txBody>
      </p:sp>
      <p:pic>
        <p:nvPicPr>
          <p:cNvPr id="7170" name="Picture 2" descr="https://cloud6n.edupage.org/cloud?z%3A2OANmlt%2BUhZuxyO2Lahlt%2FUA17ZDuKcCPmBCOcY461V181M7gXXcMyqy%2Fes%2B%2FSz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45" y="1593836"/>
            <a:ext cx="4532541" cy="340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07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286266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Lokalizacja: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1800" b="1" dirty="0" smtClean="0">
                <a:latin typeface="+mn-lt"/>
              </a:rPr>
              <a:t>Punkty w różnych dzielnicach miasta</a:t>
            </a:r>
            <a:endParaRPr lang="pl-PL" sz="1800" b="1" dirty="0">
              <a:latin typeface="+mn-lt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-1748971" y="19860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>
              <a:solidFill>
                <a:srgbClr val="00B0F0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26341963"/>
              </p:ext>
            </p:extLst>
          </p:nvPr>
        </p:nvGraphicFramePr>
        <p:xfrm>
          <a:off x="6480629" y="1654629"/>
          <a:ext cx="2494902" cy="321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739202533"/>
              </p:ext>
            </p:extLst>
          </p:nvPr>
        </p:nvGraphicFramePr>
        <p:xfrm>
          <a:off x="6480629" y="2110640"/>
          <a:ext cx="2494902" cy="360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424647272"/>
              </p:ext>
            </p:extLst>
          </p:nvPr>
        </p:nvGraphicFramePr>
        <p:xfrm>
          <a:off x="6480629" y="2557532"/>
          <a:ext cx="2494902" cy="358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23700735"/>
              </p:ext>
            </p:extLst>
          </p:nvPr>
        </p:nvGraphicFramePr>
        <p:xfrm>
          <a:off x="6480629" y="3001039"/>
          <a:ext cx="2494902" cy="321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006590488"/>
              </p:ext>
            </p:extLst>
          </p:nvPr>
        </p:nvGraphicFramePr>
        <p:xfrm>
          <a:off x="6480629" y="3457050"/>
          <a:ext cx="2494902" cy="360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72345613"/>
              </p:ext>
            </p:extLst>
          </p:nvPr>
        </p:nvGraphicFramePr>
        <p:xfrm>
          <a:off x="6480629" y="3903942"/>
          <a:ext cx="2494902" cy="358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14" y="1277587"/>
            <a:ext cx="3370489" cy="361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503714" y="4887684"/>
            <a:ext cx="110639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" dirty="0" smtClean="0"/>
              <a:t>Źródło: www.google.pl/maps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294644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  <p:bldGraphic spid="8" grpId="0">
        <p:bldAsOne/>
      </p:bldGraphic>
      <p:bldGraphic spid="9" grpId="0">
        <p:bldAsOne/>
      </p:bldGraphic>
      <p:bldGraphic spid="12" grpId="0">
        <p:bldAsOne/>
      </p:bldGraphic>
      <p:bldGraphic spid="13" grpId="0">
        <p:bldAsOne/>
      </p:bldGraphic>
      <p:bldGraphic spid="14" grpId="0">
        <p:bldAsOne/>
      </p:bldGraphic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Założenia projektu: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Sześciokąt 13"/>
          <p:cNvSpPr/>
          <p:nvPr/>
        </p:nvSpPr>
        <p:spPr>
          <a:xfrm>
            <a:off x="2067820" y="834258"/>
            <a:ext cx="2178360" cy="1841938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4771698" y="953817"/>
            <a:ext cx="4282274" cy="759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800" b="1" dirty="0" smtClean="0">
                <a:latin typeface="+mj-lt"/>
              </a:rPr>
              <a:t>Tablice informacyjne o wielkich piekarzanach w różnych częściach miasta</a:t>
            </a:r>
            <a:endParaRPr lang="de-DE" sz="1800" b="1" dirty="0">
              <a:latin typeface="+mj-lt"/>
            </a:endParaRPr>
          </a:p>
        </p:txBody>
      </p:sp>
      <p:sp>
        <p:nvSpPr>
          <p:cNvPr id="18" name="Symbol zastępczy zawartości 2"/>
          <p:cNvSpPr txBox="1">
            <a:spLocks/>
          </p:cNvSpPr>
          <p:nvPr/>
        </p:nvSpPr>
        <p:spPr>
          <a:xfrm>
            <a:off x="4771697" y="1825302"/>
            <a:ext cx="4391341" cy="726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800" b="1" dirty="0" smtClean="0">
                <a:latin typeface="+mj-lt"/>
              </a:rPr>
              <a:t>Przedstawienie krótkiego życiorysu, ciekawostek i zdjęć</a:t>
            </a:r>
            <a:endParaRPr lang="de-DE" sz="1800" b="1" dirty="0">
              <a:latin typeface="+mj-lt"/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4771697" y="2747635"/>
            <a:ext cx="4372303" cy="726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800" b="1" dirty="0" smtClean="0">
                <a:latin typeface="+mj-lt"/>
              </a:rPr>
              <a:t>Większa świadomości mieszkańców na temat historii miasta</a:t>
            </a:r>
            <a:endParaRPr lang="de-DE" sz="1800" b="1" dirty="0">
              <a:latin typeface="+mj-lt"/>
            </a:endParaRP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4771697" y="3560453"/>
            <a:ext cx="4391341" cy="726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800" b="1" dirty="0" smtClean="0">
                <a:latin typeface="+mj-lt"/>
              </a:rPr>
              <a:t>Przybliżenie sylwetek m. in. T. </a:t>
            </a:r>
            <a:r>
              <a:rPr lang="pl-PL" sz="1800" b="1" dirty="0" err="1" smtClean="0">
                <a:latin typeface="+mj-lt"/>
              </a:rPr>
              <a:t>Heneczka</a:t>
            </a:r>
            <a:r>
              <a:rPr lang="pl-PL" sz="1800" b="1" dirty="0" smtClean="0">
                <a:latin typeface="+mj-lt"/>
              </a:rPr>
              <a:t>, </a:t>
            </a:r>
            <a:br>
              <a:rPr lang="pl-PL" sz="1800" b="1" dirty="0" smtClean="0">
                <a:latin typeface="+mj-lt"/>
              </a:rPr>
            </a:br>
            <a:r>
              <a:rPr lang="pl-PL" sz="1800" b="1" dirty="0" smtClean="0">
                <a:latin typeface="+mj-lt"/>
              </a:rPr>
              <a:t>W. Hajdy, K. </a:t>
            </a:r>
            <a:r>
              <a:rPr lang="pl-PL" sz="1800" b="1" dirty="0" err="1" smtClean="0">
                <a:latin typeface="+mj-lt"/>
              </a:rPr>
              <a:t>Schaefera</a:t>
            </a:r>
            <a:r>
              <a:rPr lang="pl-PL" sz="1800" b="1" dirty="0" smtClean="0">
                <a:latin typeface="+mj-lt"/>
              </a:rPr>
              <a:t>, M. Jasionowskiego, </a:t>
            </a:r>
            <a:br>
              <a:rPr lang="pl-PL" sz="1800" b="1" dirty="0" smtClean="0">
                <a:latin typeface="+mj-lt"/>
              </a:rPr>
            </a:br>
            <a:r>
              <a:rPr lang="pl-PL" sz="1800" b="1" dirty="0" smtClean="0">
                <a:latin typeface="+mj-lt"/>
              </a:rPr>
              <a:t>W. </a:t>
            </a:r>
            <a:r>
              <a:rPr lang="pl-PL" sz="1800" b="1" dirty="0" err="1" smtClean="0">
                <a:latin typeface="+mj-lt"/>
              </a:rPr>
              <a:t>Szwagla</a:t>
            </a:r>
            <a:r>
              <a:rPr lang="pl-PL" sz="1800" b="1" dirty="0" smtClean="0">
                <a:latin typeface="+mj-lt"/>
              </a:rPr>
              <a:t>, W. Kotuchy, J. Ficka, </a:t>
            </a:r>
            <a:br>
              <a:rPr lang="pl-PL" sz="1800" b="1" dirty="0" smtClean="0">
                <a:latin typeface="+mj-lt"/>
              </a:rPr>
            </a:br>
            <a:r>
              <a:rPr lang="pl-PL" sz="1800" b="1" dirty="0" smtClean="0">
                <a:latin typeface="+mj-lt"/>
              </a:rPr>
              <a:t>Bp. </a:t>
            </a:r>
            <a:r>
              <a:rPr lang="pl-PL" sz="1800" b="1" dirty="0" err="1" smtClean="0">
                <a:latin typeface="+mj-lt"/>
              </a:rPr>
              <a:t>Nankera</a:t>
            </a:r>
            <a:r>
              <a:rPr lang="pl-PL" sz="1800" b="1" dirty="0" smtClean="0">
                <a:latin typeface="+mj-lt"/>
              </a:rPr>
              <a:t>, K. Ogórka, ks. Czempiela </a:t>
            </a:r>
            <a:endParaRPr lang="de-DE" sz="1800" b="1" dirty="0">
              <a:latin typeface="+mj-lt"/>
            </a:endParaRPr>
          </a:p>
        </p:txBody>
      </p:sp>
      <p:sp>
        <p:nvSpPr>
          <p:cNvPr id="8" name="Sześciokąt 7"/>
          <p:cNvSpPr/>
          <p:nvPr/>
        </p:nvSpPr>
        <p:spPr>
          <a:xfrm>
            <a:off x="2067820" y="2881339"/>
            <a:ext cx="2178360" cy="1841938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637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28600"/>
            <a:ext cx="6491064" cy="685284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HARMONOGRAM</a:t>
            </a:r>
            <a:r>
              <a:rPr lang="pl-PL" sz="3600" b="1" dirty="0"/>
              <a:t/>
            </a:r>
            <a:br>
              <a:rPr lang="pl-PL" sz="3600" b="1" dirty="0"/>
            </a:b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683894477"/>
              </p:ext>
            </p:extLst>
          </p:nvPr>
        </p:nvGraphicFramePr>
        <p:xfrm>
          <a:off x="1790700" y="1041400"/>
          <a:ext cx="7213601" cy="1944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upa 3"/>
          <p:cNvGrpSpPr/>
          <p:nvPr/>
        </p:nvGrpSpPr>
        <p:grpSpPr>
          <a:xfrm>
            <a:off x="1790700" y="2985606"/>
            <a:ext cx="1428686" cy="2040980"/>
            <a:chOff x="0" y="1758106"/>
            <a:chExt cx="1428686" cy="2040980"/>
          </a:xfrm>
        </p:grpSpPr>
        <p:sp>
          <p:nvSpPr>
            <p:cNvPr id="8" name="Pagon 7"/>
            <p:cNvSpPr/>
            <p:nvPr/>
          </p:nvSpPr>
          <p:spPr>
            <a:xfrm rot="5400000">
              <a:off x="-306147" y="2064253"/>
              <a:ext cx="2040980" cy="1428686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agon 4"/>
            <p:cNvSpPr/>
            <p:nvPr/>
          </p:nvSpPr>
          <p:spPr>
            <a:xfrm>
              <a:off x="0" y="2472449"/>
              <a:ext cx="1428686" cy="6122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800" b="1" kern="1200" dirty="0" smtClean="0"/>
                <a:t>26 maja</a:t>
              </a:r>
              <a:endParaRPr lang="pl-PL" sz="2800" b="1" kern="1200" dirty="0"/>
            </a:p>
          </p:txBody>
        </p:sp>
      </p:grpSp>
      <p:grpSp>
        <p:nvGrpSpPr>
          <p:cNvPr id="5" name="Grupa 4"/>
          <p:cNvGrpSpPr/>
          <p:nvPr/>
        </p:nvGrpSpPr>
        <p:grpSpPr>
          <a:xfrm>
            <a:off x="3219387" y="3018203"/>
            <a:ext cx="5784913" cy="1261446"/>
            <a:chOff x="1428686" y="1790703"/>
            <a:chExt cx="5784913" cy="1261446"/>
          </a:xfrm>
        </p:grpSpPr>
        <p:sp>
          <p:nvSpPr>
            <p:cNvPr id="6" name="Prostokąt z rogami zaokrąglonymi z jednej strony 5"/>
            <p:cNvSpPr/>
            <p:nvPr/>
          </p:nvSpPr>
          <p:spPr>
            <a:xfrm rot="5400000">
              <a:off x="3690420" y="-471031"/>
              <a:ext cx="1261446" cy="5784913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Prostokąt 6"/>
            <p:cNvSpPr/>
            <p:nvPr/>
          </p:nvSpPr>
          <p:spPr>
            <a:xfrm>
              <a:off x="1428687" y="1852281"/>
              <a:ext cx="5723334" cy="11382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7368" tIns="24765" rIns="24765" bIns="24765" numCol="1" spcCol="1270" anchor="ctr" anchorCtr="0">
              <a:noAutofit/>
            </a:bodyPr>
            <a:lstStyle/>
            <a:p>
              <a:pPr marL="285750" lvl="1" indent="-285750" algn="l" defTabSz="1733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l-PL" sz="3900" kern="1200" dirty="0" smtClean="0"/>
                <a:t>Ostateczna lista projektów</a:t>
              </a:r>
              <a:endParaRPr lang="pl-PL" sz="3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138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9" grpId="0">
        <p:bldAsOne/>
      </p:bldGraphic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28600"/>
            <a:ext cx="6491064" cy="685284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Harmonogram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927531" y="3868706"/>
            <a:ext cx="32164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000" b="1" dirty="0"/>
          </a:p>
        </p:txBody>
      </p:sp>
      <p:sp>
        <p:nvSpPr>
          <p:cNvPr id="8" name="Sześciokąt 7"/>
          <p:cNvSpPr/>
          <p:nvPr/>
        </p:nvSpPr>
        <p:spPr>
          <a:xfrm>
            <a:off x="1802340" y="763586"/>
            <a:ext cx="2058460" cy="1839914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ześciokąt 13"/>
          <p:cNvSpPr/>
          <p:nvPr/>
        </p:nvSpPr>
        <p:spPr>
          <a:xfrm>
            <a:off x="3439915" y="1975931"/>
            <a:ext cx="2058460" cy="1839914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ześciokąt 14"/>
          <p:cNvSpPr/>
          <p:nvPr/>
        </p:nvSpPr>
        <p:spPr>
          <a:xfrm>
            <a:off x="1801810" y="3148804"/>
            <a:ext cx="2058460" cy="1839914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412386805"/>
              </p:ext>
            </p:extLst>
          </p:nvPr>
        </p:nvGraphicFramePr>
        <p:xfrm>
          <a:off x="5927531" y="913885"/>
          <a:ext cx="3048000" cy="1062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914948970"/>
              </p:ext>
            </p:extLst>
          </p:nvPr>
        </p:nvGraphicFramePr>
        <p:xfrm>
          <a:off x="5927531" y="2226321"/>
          <a:ext cx="3048000" cy="1191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192624796"/>
              </p:ext>
            </p:extLst>
          </p:nvPr>
        </p:nvGraphicFramePr>
        <p:xfrm>
          <a:off x="5927531" y="3676584"/>
          <a:ext cx="3048000" cy="1184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88670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Graphic spid="11" grpId="0">
        <p:bldAsOne/>
      </p:bldGraphic>
      <p:bldGraphic spid="12" grpId="0">
        <p:bldAsOne/>
      </p:bldGraphic>
      <p:bldGraphic spid="13" grpId="0">
        <p:bldAsOne/>
      </p:bldGraphic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059582"/>
            <a:ext cx="7772400" cy="1728192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Dziękujemy za uwagę!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dsafader\Desktop\PREZENTACJA TEATR\MATERIAŁY\PANORAMA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1"/>
          <a:stretch/>
        </p:blipFill>
        <p:spPr bwMode="auto">
          <a:xfrm>
            <a:off x="2766864" y="3714296"/>
            <a:ext cx="6264696" cy="1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86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-1752"/>
            <a:ext cx="7366000" cy="11447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Obecna sytuacja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776684" y="1935844"/>
            <a:ext cx="32657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Obecnie w szkole znajdują się dwie łazienki </a:t>
            </a: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(</a:t>
            </a:r>
            <a:r>
              <a:rPr lang="pl-PL" sz="2000" b="1" dirty="0"/>
              <a:t>w przyziemiu budynku) oraz dwa pomieszczenia wyłączone z użytkowania </a:t>
            </a:r>
            <a:r>
              <a:rPr lang="pl-PL" sz="2000" b="1" dirty="0" smtClean="0"/>
              <a:t>ze </a:t>
            </a:r>
            <a:r>
              <a:rPr lang="pl-PL" sz="2000" b="1" dirty="0"/>
              <a:t>względu na stan </a:t>
            </a:r>
            <a:r>
              <a:rPr lang="pl-PL" sz="2000" b="1" dirty="0" smtClean="0"/>
              <a:t>techniczny</a:t>
            </a:r>
            <a:endParaRPr lang="pl-PL" sz="2000" dirty="0"/>
          </a:p>
        </p:txBody>
      </p:sp>
      <p:sp>
        <p:nvSpPr>
          <p:cNvPr id="7" name="Sześciokąt 6"/>
          <p:cNvSpPr/>
          <p:nvPr/>
        </p:nvSpPr>
        <p:spPr>
          <a:xfrm>
            <a:off x="1802340" y="763586"/>
            <a:ext cx="2058460" cy="1839914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ześciokąt 7"/>
          <p:cNvSpPr/>
          <p:nvPr/>
        </p:nvSpPr>
        <p:spPr>
          <a:xfrm>
            <a:off x="3439915" y="1975931"/>
            <a:ext cx="2058460" cy="1839914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Sześciokąt 10"/>
          <p:cNvSpPr/>
          <p:nvPr/>
        </p:nvSpPr>
        <p:spPr>
          <a:xfrm>
            <a:off x="1801810" y="3148804"/>
            <a:ext cx="2058460" cy="1839914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763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127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1279</Template>
  <TotalTime>2597</TotalTime>
  <Words>1301</Words>
  <Application>Microsoft Office PowerPoint</Application>
  <PresentationFormat>Pokaz na ekranie (16:9)</PresentationFormat>
  <Paragraphs>254</Paragraphs>
  <Slides>84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84</vt:i4>
      </vt:variant>
    </vt:vector>
  </HeadingPairs>
  <TitlesOfParts>
    <vt:vector size="85" baseType="lpstr">
      <vt:lpstr>1279</vt:lpstr>
      <vt:lpstr>VII Edycja Piekarskiego Budżetu Obywatelskiego  </vt:lpstr>
      <vt:lpstr>Nabór projektów w liczbach</vt:lpstr>
      <vt:lpstr>1. Park w Brzezinach miejscem rodzinnej integracji  i wypoczynku</vt:lpstr>
      <vt:lpstr>Lokalizacja: Park imienia Franciszka i Władysława Kotuchów  w Brzezinach Śląskich ul. Drzymały</vt:lpstr>
      <vt:lpstr>Założenia projektu: </vt:lpstr>
      <vt:lpstr>Założenia projektu: </vt:lpstr>
      <vt:lpstr>2. Łazienki XXI wieku w Miejskiej Szkole Podstawowej nr 1</vt:lpstr>
      <vt:lpstr>Lokalizacja: MIEJSKA SZKOŁA PODSTAWOWA NR 1  W PIEKARACH ŚLĄSKICH UL. SZPITALNA 9</vt:lpstr>
      <vt:lpstr>Obecna sytuacja </vt:lpstr>
      <vt:lpstr>Założenia projektu: </vt:lpstr>
      <vt:lpstr>3. Tężnia Solankowa  Brzozowice Kamień</vt:lpstr>
      <vt:lpstr>Lokalizacja: Brzozowice – Kamień, Park Trzech Bohaterów</vt:lpstr>
      <vt:lpstr>Założenia projektu: </vt:lpstr>
      <vt:lpstr>4. Budowa ogólnodostępnych miejsc parkingowych na Osiedlu Powstańców Śląskich</vt:lpstr>
      <vt:lpstr>Lokalizacja: Wzdłuż ul. Marii Curie- Skłodowskiej nr 109- 127</vt:lpstr>
      <vt:lpstr>Założenia projektu: </vt:lpstr>
      <vt:lpstr>5. Parking na Osiedlu Wieczorka - teren po byłej przychodni zdrowia</vt:lpstr>
      <vt:lpstr>Lokalizacja: Stare Osiedle Wieczorka, rejon ulic : Maczka, Olimpijskiej, Roweckiego, Waculika</vt:lpstr>
      <vt:lpstr>Założenia projektu: </vt:lpstr>
      <vt:lpstr>6. Sygnalizacja świetlna na skrzyżowaniu przy dworcu autobusowym - Os. Wieczorka</vt:lpstr>
      <vt:lpstr>Lokalizacja: Skrzyżowanie ulic: Jana Pawła II, Maczka, Śląska –przy samym dworcu autobusowym na Os. Wieczorka</vt:lpstr>
      <vt:lpstr>Założenia projektu: </vt:lpstr>
      <vt:lpstr>7. Doświetlenie przejść dla pieszych lampami hybrydowymi eko</vt:lpstr>
      <vt:lpstr>Lokalizacja: Przejścia zlokalizowane są w częściach miasta, takich jak:  Os. Wieczorka, Piekary Centrum, Szarlej</vt:lpstr>
      <vt:lpstr>Założenia projektu: </vt:lpstr>
      <vt:lpstr>8. Wypoczynek i sport to jest to - Dąbrówkolandia</vt:lpstr>
      <vt:lpstr>Lokalizacja: Dąbrówka Wielka, okolice ul. Sikorskiego</vt:lpstr>
      <vt:lpstr>Założenia projektu: </vt:lpstr>
      <vt:lpstr> 9. Plac zabaw przy Miejskim Przedszkolu nr 13 w Piekarach Śląskich</vt:lpstr>
      <vt:lpstr>Lokalizacja: Miejskie Przedszkole nr. 13 w Piekarach Śląskich ul. F. Kotuchy 42</vt:lpstr>
      <vt:lpstr>Założenia projektu: </vt:lpstr>
      <vt:lpstr>Założenia projektu: </vt:lpstr>
      <vt:lpstr>10. Budki lęgowe dla ptaków jerzyków - naturalny sposób  na komary</vt:lpstr>
      <vt:lpstr>Lokalizacja: </vt:lpstr>
      <vt:lpstr>Założenia projektu: </vt:lpstr>
      <vt:lpstr>11. Toaleta miejska -  Park w Kamieniu</vt:lpstr>
      <vt:lpstr>Lokalizacja: Park w Kamieniu  ul. Wyspiańskiego</vt:lpstr>
      <vt:lpstr>Założenia projektu: </vt:lpstr>
      <vt:lpstr>12. Kultura dostępna  w Spółdzielczym Domu Kultury</vt:lpstr>
      <vt:lpstr>Lokalizacja: Spółdzielczy Dom Kultury, ul. Kazimierza Wielkiego 1</vt:lpstr>
      <vt:lpstr>Założenia projektu: </vt:lpstr>
      <vt:lpstr>Założenia projektu: </vt:lpstr>
      <vt:lpstr>13. Pumptrack - budowa rowerowego toru ziemnego</vt:lpstr>
      <vt:lpstr>Lokalizacja: Plac u zbiegu ulic Śląskiej, Szmaragdowej i Szeptyckiego</vt:lpstr>
      <vt:lpstr>Założenia projektu: </vt:lpstr>
      <vt:lpstr>14. Zakup narzędzi szlifierskich  i malarskich</vt:lpstr>
      <vt:lpstr>Lokalizacja: Wielopoziomowa Drużyna Harcerska Piekarskie Nagle,  Miejski Dom Kultury nr 2</vt:lpstr>
      <vt:lpstr>Założenia projektu: </vt:lpstr>
      <vt:lpstr>15. Pomyśl o zdrowiu- rozwój turystyki rowerowej</vt:lpstr>
      <vt:lpstr>Lokalizacja: Hufiec ZHP Piekary Śląskie,  Centrum Usług Społecznych, ul. Kusocińskiego 4</vt:lpstr>
      <vt:lpstr>Założenia projektu: </vt:lpstr>
      <vt:lpstr>16. Pomyśl o zdrowiu- tężnia solankowa Piekary Szarlej</vt:lpstr>
      <vt:lpstr>Lokalizacja: Piekary Szarlej, Park Wolności</vt:lpstr>
      <vt:lpstr>Założenia projektu: </vt:lpstr>
      <vt:lpstr>17. Bardzo potrzebny remont krótkiej drogi bocznej od ul. Bytomskiej – okolice ul. Konstytucji 3 maja</vt:lpstr>
      <vt:lpstr>Lokalizacja: Boczna uliczka w okolicy skrzyżowania ulic Bytomskiej oraz Konstytucji 3 maja</vt:lpstr>
      <vt:lpstr>Założenia projektu: </vt:lpstr>
      <vt:lpstr>18. Miejsca postojowe dla samochodów osobowych przy ulicy Ofiar Katynia</vt:lpstr>
      <vt:lpstr>Lokalizacja: ul. Ofiar Katynia, wzdłuż ogrodzenia Miejskiego Przedszkola nr 4</vt:lpstr>
      <vt:lpstr>Założenia projektu: </vt:lpstr>
      <vt:lpstr>19. Aktywniej w Piekarach</vt:lpstr>
      <vt:lpstr>Lokalizacja: </vt:lpstr>
      <vt:lpstr>Założenia projektu: </vt:lpstr>
      <vt:lpstr>20. Przebudowa / rozbudowa placu zabaw wraz z budową trybuny oraz parkingu Kiss &amp; Ride przy Zespole Szkolno – Przedszkolnym   nr 1 w Kozłowej Górze.</vt:lpstr>
      <vt:lpstr>Lokalizacja </vt:lpstr>
      <vt:lpstr>Założenia projektu: </vt:lpstr>
      <vt:lpstr>21 Naturalny ogród z placem zabaw na terenie Miejskiego Przedszkola nr 17</vt:lpstr>
      <vt:lpstr>Lokalizacja </vt:lpstr>
      <vt:lpstr>Założenia projektu: </vt:lpstr>
      <vt:lpstr>Założenia projektu: </vt:lpstr>
      <vt:lpstr>22. Festiwal muzyki Hip-Hopowej w Piekarach Śląskich</vt:lpstr>
      <vt:lpstr>Lokalizacja: Kopiec Wyzwolenia </vt:lpstr>
      <vt:lpstr>Założenia projektu: </vt:lpstr>
      <vt:lpstr>Założenia projektu: </vt:lpstr>
      <vt:lpstr>23. Parking KISS&amp;RIDE przy Miejskiej Szkole Podstawowej nr 9 z oddziałami integracyjnymi im. Gustawa Morcinka w Piekarach Śląskich</vt:lpstr>
      <vt:lpstr>Lokalizacja: Miejska Szkoła Podstawowa nr 9, ul. Waculika 10 </vt:lpstr>
      <vt:lpstr>Założenia projektu: </vt:lpstr>
      <vt:lpstr>Proponowane rozwiązanie: </vt:lpstr>
      <vt:lpstr>24. Tablice na ulice</vt:lpstr>
      <vt:lpstr>Lokalizacja: Punkty w różnych dzielnicach miasta</vt:lpstr>
      <vt:lpstr>Założenia projektu: </vt:lpstr>
      <vt:lpstr> HARMONOGRAM </vt:lpstr>
      <vt:lpstr> Harmonogram </vt:lpstr>
      <vt:lpstr>Dziękujemy za uwagę!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METROPOLITALNE OBCHODY 100. ROCZNICY WYBUCHU II POWSTANIA ŚLĄSKIEGO</dc:title>
  <dc:creator>Damian Safader</dc:creator>
  <cp:lastModifiedBy>Damian Safader</cp:lastModifiedBy>
  <cp:revision>212</cp:revision>
  <dcterms:created xsi:type="dcterms:W3CDTF">2020-03-04T09:01:20Z</dcterms:created>
  <dcterms:modified xsi:type="dcterms:W3CDTF">2020-05-21T12:30:03Z</dcterms:modified>
</cp:coreProperties>
</file>